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7" r:id="rId6"/>
    <p:sldId id="269" r:id="rId7"/>
    <p:sldId id="264" r:id="rId8"/>
    <p:sldId id="265" r:id="rId9"/>
    <p:sldId id="268" r:id="rId10"/>
    <p:sldId id="257" r:id="rId11"/>
    <p:sldId id="261" r:id="rId12"/>
    <p:sldId id="262" r:id="rId13"/>
    <p:sldId id="266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92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43D2E3-3988-00AC-2193-C0A448CE8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213F35-17F3-3216-788E-A6624B4C1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3381B1-E53D-BAA0-8856-479678726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9A098B-3414-B2E1-D3AF-7725B821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55CBAA-8370-01B5-F08A-840DA8AD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0695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8B0C80-C535-90B4-B208-1471D77C4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4488C4D-67FD-3711-28BC-3D0C45893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56AD78-5B82-2845-EDF7-512E37560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9C55F6-7E20-6F26-FBD1-A8EA9655C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462421-2F49-3560-163B-2BCB30FE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68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6C2ECD5-F94E-0114-3C2C-E585054CF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CF93F8C-C89F-D059-7DB1-B7734E983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965C0-1417-3D82-2A33-2B7C57375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CBDD6B-D2F2-94EC-687A-8ACF46423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7E9B06-FF78-A61E-6D66-75F752B7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881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9A7969-D946-FE5D-C68F-4455A94F4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6EAEA0-FDDB-2B7D-ADE4-973AC419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05655B-DA1F-5D6E-9619-0DDC46EE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3F849F-D5DF-F7AE-52A7-BF7C9358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494264-14FA-D9E5-2D31-E5D93204A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803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C8342D-C30D-A851-F94B-A7E6CE57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4967448-3F92-E804-DE35-151DF49ED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0FC309-42B2-5FF6-C5CF-050491A72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08051F-872A-9E56-BC0F-E13D12C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C6A0E3-4A5F-4389-AE03-5DEB29F3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49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CFED46-3E29-0000-08EA-487E08045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F81BF-2566-0266-F051-F5DCD3050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9F58551-7923-9F87-45A8-27C3153F6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A3B52E-DBDD-3D51-66EC-DE04EC8B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0F7341-5474-B1FA-5505-C42D62A87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1E08BA-90ED-810C-B2A4-5466176E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732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54A59-0633-F148-C4AF-D0284712B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CA4877-21ED-9A6D-D080-941A7DF84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C87E78-9A1C-299A-1774-7DEAFE9CF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08B497-0A99-553D-0A69-9E8C10E6C4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A2F47FF-1802-7E02-D42A-B2D7B00B7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FC48354-21FA-2244-C1AA-79008A9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043E8BD-D9BD-2765-0CC9-214898341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66D4EAB-48D0-8E31-946D-8703F66FC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66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ECE8B-DEA2-CAB8-BE59-3BF13B0D0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9CCFB0F-2C58-46DE-7514-006923BFA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0B2FF60-F38C-5891-E294-40459BDEA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F8D9D28-98D0-4FF3-FA44-0D8D0E6E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461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65CCCB-5E2D-6E00-5E85-EF365240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0D934A6-D291-91DF-14D6-E47161B7F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27CE86-9C6E-8F79-E2D8-8BACE420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20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612739-CB00-025F-3B4E-FDE3B4723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B1E1A-03B3-751F-56FC-5DA3813F4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B737FA-F850-4CDB-FDA7-7AA900B62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311659-BE43-E96E-F27E-203EBE2CA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EB495B-2CC3-FA02-426D-23C71F8EA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CB7890-E673-B6C5-1B99-7996DF46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67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8BF7A-43DB-5D2F-12DE-87CA210C9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E7405F0-7725-3B27-A97A-04649201F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0847D1D-CDD2-9F65-2B76-2DEBD9DBE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7451EA-1AA5-CF8A-8719-A330634B7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B65C3B-D25D-F3B8-5A0D-895D1EFA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F46ED1-976B-29F9-278E-55BFCEAF0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55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E5F797-1CB3-19E0-B533-DF7076F63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D2C167-60C7-A33A-9D3E-18E346A43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1781CC-EFE7-9895-E983-EC06119EC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6EF3B-DCFA-489B-A5CD-87FDAF3F5B27}" type="datetimeFigureOut">
              <a:rPr lang="cs-CZ" smtClean="0"/>
              <a:t>07.07.2023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B866F9-1849-ABD4-2882-FC610F0EE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C69141-0B23-2161-35C0-57F3A5477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BA3F8-7189-4C4D-BACC-E64DFD79BB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1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VqJacvywAQ?feature=oembe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2E1AF3-B920-746E-46C0-A19E39D3F4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Strategie zvládání stresu u osob s emočně nestabilní poruchou osobnosti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63A4C29-8956-C1FD-FE7D-9B38712F6F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et Mgr. Dagmar Halo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318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B1AAC2-3FAF-D41A-746F-46219D29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365125"/>
            <a:ext cx="11348720" cy="945515"/>
          </a:xfrm>
        </p:spPr>
        <p:txBody>
          <a:bodyPr/>
          <a:lstStyle/>
          <a:p>
            <a:r>
              <a:rPr lang="cs-CZ" dirty="0"/>
              <a:t>Strategie zvládání stresu vs. obranné mechanismy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F26E8-2FF3-80EF-E70E-4FDBF6572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26287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Tzv. </a:t>
            </a:r>
            <a:r>
              <a:rPr lang="cs-CZ" dirty="0" err="1"/>
              <a:t>copingové</a:t>
            </a:r>
            <a:r>
              <a:rPr lang="cs-CZ" dirty="0"/>
              <a:t> mechanismy – vědomé způsoby zvládání zátěže</a:t>
            </a:r>
          </a:p>
          <a:p>
            <a:r>
              <a:rPr lang="cs-CZ" i="1" dirty="0"/>
              <a:t>Příklad: dechové cvičení, horká/studená sprcha, relaxace, sport, vytvoření seznamu úkolů, psaní deníku, denní rutina (např. vstávat a chodit spát ve stejný čas, omezení sociálních sítí na určitou dobu atd.)</a:t>
            </a:r>
          </a:p>
          <a:p>
            <a:endParaRPr lang="cs-CZ" i="1" dirty="0"/>
          </a:p>
          <a:p>
            <a:r>
              <a:rPr lang="cs-CZ" dirty="0"/>
              <a:t>Obranné mechanismy – psychoanalytický koncept</a:t>
            </a:r>
          </a:p>
          <a:p>
            <a:pPr lvl="1"/>
            <a:r>
              <a:rPr lang="cs-CZ" dirty="0"/>
              <a:t>nevědomé způsoby zvládání vnitřního konfliktu (konflikt z psychoanalytického pohledu vzniká obvykle mezi strukturami Superega a Id „měla bych se učit, ale radši bych šla spát“).</a:t>
            </a:r>
          </a:p>
          <a:p>
            <a:r>
              <a:rPr lang="cs-CZ" i="1" dirty="0"/>
              <a:t>Příklad: vytěsnění, sublimace, projekce, regrese, intelektualizace, humor</a:t>
            </a:r>
          </a:p>
          <a:p>
            <a:endParaRPr lang="cs-CZ" i="1" dirty="0"/>
          </a:p>
          <a:p>
            <a:r>
              <a:rPr lang="cs-CZ" b="1" dirty="0"/>
              <a:t>Dá se říct, že vědomé strategie zvládání zátěže nám pomáhají usměrňovat důsledky obranných mechanismů.</a:t>
            </a:r>
          </a:p>
          <a:p>
            <a:endParaRPr lang="cs-CZ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142805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7BDA7-E19B-C280-AB7E-71000D77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 fontScale="90000"/>
          </a:bodyPr>
          <a:lstStyle/>
          <a:p>
            <a:r>
              <a:rPr lang="cs-CZ" dirty="0"/>
              <a:t>Obranné mechanismy u osob s emočně nestabilní poruchou osobnosti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440D9-A17A-94C1-9F2A-9C03BC89B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Acting</a:t>
            </a:r>
            <a:r>
              <a:rPr lang="cs-CZ" dirty="0"/>
              <a:t> out</a:t>
            </a:r>
          </a:p>
          <a:p>
            <a:pPr lvl="1"/>
            <a:r>
              <a:rPr lang="cs-CZ" dirty="0"/>
              <a:t>„odehrání“ – forma emocionálního „výbuchu“, který nemáme pod kontrolou; způsob komunikace, kdy nemůže být emoce verbalizována</a:t>
            </a:r>
          </a:p>
          <a:p>
            <a:r>
              <a:rPr lang="cs-CZ" dirty="0"/>
              <a:t>Štěpení</a:t>
            </a:r>
          </a:p>
          <a:p>
            <a:pPr lvl="1"/>
            <a:r>
              <a:rPr lang="cs-CZ" dirty="0"/>
              <a:t>JEN dobré x JEN špatné</a:t>
            </a:r>
          </a:p>
          <a:p>
            <a:r>
              <a:rPr lang="cs-CZ" dirty="0"/>
              <a:t>Pasivní agrese</a:t>
            </a:r>
          </a:p>
          <a:p>
            <a:pPr lvl="1"/>
            <a:r>
              <a:rPr lang="cs-CZ" dirty="0"/>
              <a:t>vyhýbání se přímé komunikaci, odkládání úkolů, „za všechno můžou oni“</a:t>
            </a:r>
          </a:p>
          <a:p>
            <a:r>
              <a:rPr lang="cs-CZ" dirty="0"/>
              <a:t>Projektivní identifikace</a:t>
            </a:r>
          </a:p>
          <a:p>
            <a:pPr lvl="1"/>
            <a:r>
              <a:rPr lang="cs-CZ" dirty="0"/>
              <a:t>„pokročilá projekce“ - jednotlivec promítá vlastnosti na druhou osobu ve snaze si tyto vlastnosti osvojit, ovšem formou reakce na chování druhého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878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BF669-8EB8-B922-EF3C-DA210E495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Zvládání náročných situací – terapeutický kontext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F81A6B-469D-B9C3-4F72-BA4A3AC4A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Vědomí vs. nevědomí (o co se vědomě snažíme, a co se v nás odehrává mimo naši vůli – např. emoční stavy, jejichž příčinu neznáme, objevují se náhle nebo je těžké je zvládnout viz příklad se zlomenou nohou).</a:t>
            </a:r>
          </a:p>
          <a:p>
            <a:r>
              <a:rPr lang="cs-CZ" dirty="0"/>
              <a:t>Dlouhodobá „mravenčí“ práce – vhodné kombinovat jak techniky zvládání, tak dlouhodobější „archeologickou“ práci viz příklad ledovce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52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87D9A6-A3CC-0963-3C78-9A52EF9CF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Ledovec</a:t>
            </a:r>
          </a:p>
        </p:txBody>
      </p:sp>
      <p:pic>
        <p:nvPicPr>
          <p:cNvPr id="5" name="Zástupný obsah 4" descr="Obsah obrázku text, voda, diagram, mapa&#10;&#10;Popis byl vytvořen automaticky">
            <a:extLst>
              <a:ext uri="{FF2B5EF4-FFF2-40B4-BE49-F238E27FC236}">
                <a16:creationId xmlns:a16="http://schemas.microsoft.com/office/drawing/2014/main" id="{BEBBCE3E-9D80-C925-54BD-F95A92800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070" y="1168592"/>
            <a:ext cx="5324283" cy="5324283"/>
          </a:xfrm>
        </p:spPr>
      </p:pic>
    </p:spTree>
    <p:extLst>
      <p:ext uri="{BB962C8B-B14F-4D97-AF65-F5344CB8AC3E}">
        <p14:creationId xmlns:p14="http://schemas.microsoft.com/office/powerpoint/2010/main" val="2142187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5FD8D3-6CB2-28EC-C961-EE8574052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9CD4E3-93FF-E332-3807-2B8884DE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r>
              <a:rPr lang="cs-CZ" sz="4800" dirty="0"/>
              <a:t>DĚKUJI ZA POZORNOST</a:t>
            </a:r>
          </a:p>
          <a:p>
            <a:pPr marL="0" indent="0" algn="ctr">
              <a:buNone/>
            </a:pPr>
            <a:r>
              <a:rPr lang="cs-CZ" i="1" dirty="0"/>
              <a:t>dagmar.halo@gmail.com</a:t>
            </a:r>
          </a:p>
        </p:txBody>
      </p:sp>
    </p:spTree>
    <p:extLst>
      <p:ext uri="{BB962C8B-B14F-4D97-AF65-F5344CB8AC3E}">
        <p14:creationId xmlns:p14="http://schemas.microsoft.com/office/powerpoint/2010/main" val="829471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8B1F2-6B38-E4F8-7B1D-D5E4CAA5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FEAAF-B771-33C7-6450-AEFB730C5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Emočně nestabilní porucha osobnosti</a:t>
            </a:r>
          </a:p>
          <a:p>
            <a:r>
              <a:rPr lang="cs-CZ" dirty="0"/>
              <a:t>Psychoanalytický pohled na vznik a léčbu</a:t>
            </a:r>
          </a:p>
          <a:p>
            <a:r>
              <a:rPr lang="cs-CZ" dirty="0" err="1"/>
              <a:t>Mentalizace</a:t>
            </a:r>
            <a:endParaRPr lang="cs-CZ" dirty="0"/>
          </a:p>
          <a:p>
            <a:r>
              <a:rPr lang="cs-CZ" dirty="0"/>
              <a:t>Strategie zvládání stresu vs. obranné mechanismy</a:t>
            </a:r>
          </a:p>
          <a:p>
            <a:r>
              <a:rPr lang="cs-CZ" dirty="0"/>
              <a:t>Shrnutí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460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C26070-B8B1-6758-4B27-5974C28D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648"/>
          </a:xfrm>
        </p:spPr>
        <p:txBody>
          <a:bodyPr/>
          <a:lstStyle/>
          <a:p>
            <a:r>
              <a:rPr lang="cs-CZ" dirty="0"/>
              <a:t>Emočně nestabilní porucha osobnosti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957E65-3D59-4BBA-C68B-DCB8F9C23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082"/>
            <a:ext cx="10515600" cy="4891596"/>
          </a:xfrm>
        </p:spPr>
        <p:txBody>
          <a:bodyPr>
            <a:normAutofit/>
          </a:bodyPr>
          <a:lstStyle/>
          <a:p>
            <a:r>
              <a:rPr lang="cs-CZ" dirty="0"/>
              <a:t>Výrazné obtíže:</a:t>
            </a:r>
          </a:p>
          <a:p>
            <a:pPr lvl="1"/>
            <a:r>
              <a:rPr lang="cs-CZ" dirty="0"/>
              <a:t>s mezilidskými vztahy (strach z opuštění, obtíže udržet dlouhodobý vztah se vším co obnáší – velká míra intimity), </a:t>
            </a:r>
          </a:p>
          <a:p>
            <a:pPr lvl="1"/>
            <a:r>
              <a:rPr lang="cs-CZ" dirty="0"/>
              <a:t>identitou (zmatení v tom, kým jsem, tzv. difúzní identita, časová kontinuita identity), </a:t>
            </a:r>
          </a:p>
          <a:p>
            <a:pPr lvl="1"/>
            <a:r>
              <a:rPr lang="cs-CZ" dirty="0"/>
              <a:t>regulací afektů a impulzivitou (zvládání běžné rutiny, pravidel, různé situace mohou vyvolat silné emoce, které je těžké zvládnout, dovednost uklidnit sebe sama). </a:t>
            </a:r>
          </a:p>
          <a:p>
            <a:pPr lvl="2"/>
            <a:r>
              <a:rPr lang="cs-CZ" dirty="0"/>
              <a:t>sebepoškozující chování, </a:t>
            </a:r>
          </a:p>
          <a:p>
            <a:pPr lvl="2"/>
            <a:r>
              <a:rPr lang="cs-CZ" dirty="0"/>
              <a:t>sebevražedné pokusy, </a:t>
            </a:r>
          </a:p>
          <a:p>
            <a:pPr lvl="2"/>
            <a:r>
              <a:rPr lang="cs-CZ" dirty="0"/>
              <a:t>poruchy příjmu potravy,</a:t>
            </a:r>
          </a:p>
          <a:p>
            <a:pPr lvl="2"/>
            <a:r>
              <a:rPr lang="cs-CZ" dirty="0"/>
              <a:t>užívání návykových látek.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70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719DE5-C735-0B49-3C35-7724CBAFE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Psychoanalytický pohled na vznik a léčbu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0FF97-AA5C-9CDA-4C2B-DA0B4AC99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736"/>
            <a:ext cx="10515600" cy="5131293"/>
          </a:xfrm>
        </p:spPr>
        <p:txBody>
          <a:bodyPr>
            <a:normAutofit/>
          </a:bodyPr>
          <a:lstStyle/>
          <a:p>
            <a:r>
              <a:rPr lang="cs-CZ" dirty="0"/>
              <a:t>Dyáda pečující osoba – dítě (vytváří se vzájemná dynamika, díky níž se dítě učí nakládat samo se sebou, se světem, se vztahy atd.). </a:t>
            </a:r>
          </a:p>
          <a:p>
            <a:pPr lvl="1"/>
            <a:r>
              <a:rPr lang="cs-CZ" dirty="0"/>
              <a:t>Vzorec chování – „šablona“ pro další vztahy</a:t>
            </a:r>
          </a:p>
          <a:p>
            <a:r>
              <a:rPr lang="cs-CZ" dirty="0"/>
              <a:t>(Obtížný) temperament dítěte vs. osobnostní struktura pečující osoby.</a:t>
            </a:r>
          </a:p>
          <a:p>
            <a:r>
              <a:rPr lang="cs-CZ" dirty="0" err="1"/>
              <a:t>Attachment</a:t>
            </a:r>
            <a:r>
              <a:rPr lang="cs-CZ" dirty="0"/>
              <a:t> (nejistá vazba – tzv. stálost objektu je pochopení toho, že objekt existuje i bez toho, aniž bych ho musela bezprostředně vnímat).</a:t>
            </a:r>
          </a:p>
          <a:p>
            <a:r>
              <a:rPr lang="cs-CZ" dirty="0"/>
              <a:t>Symptom není vnímám „jen“ jako pozorovatelný projev nemoci nebo poruchy, ale je považován za „symbol“ vnitřních pochodů (emocionální stavy).</a:t>
            </a:r>
          </a:p>
        </p:txBody>
      </p:sp>
    </p:spTree>
    <p:extLst>
      <p:ext uri="{BB962C8B-B14F-4D97-AF65-F5344CB8AC3E}">
        <p14:creationId xmlns:p14="http://schemas.microsoft.com/office/powerpoint/2010/main" val="371213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3955A-B7EB-6592-6B2E-4CEA3B5A7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Video stálost objektu</a:t>
            </a:r>
          </a:p>
        </p:txBody>
      </p:sp>
      <p:pic>
        <p:nvPicPr>
          <p:cNvPr id="4" name="Online médium 3" title="Piaget - Object permanence failure (Sensorimotor Stage)">
            <a:hlinkClick r:id="" action="ppaction://media"/>
            <a:extLst>
              <a:ext uri="{FF2B5EF4-FFF2-40B4-BE49-F238E27FC236}">
                <a16:creationId xmlns:a16="http://schemas.microsoft.com/office/drawing/2014/main" id="{4639F55E-EF5C-A069-B95E-5CF566BD36C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95638" y="1825625"/>
            <a:ext cx="58023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9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D14752-548F-479A-7D06-AC63F9BD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Psychoanalytický pohled na vznik a léčbu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4173A2-3B3D-8A68-F77B-826BB4FB8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Nejen konkrétní techniky, ale dlouhodobá práce na vytvoření stabilního pocitu já, integrace dobrého a špatného (souvisí s absencí kontinuity, resp. emoční regulace – vidím v danou chvíli jen jednu stranu mince – jako kdyby chyběl „3D pohled“).</a:t>
            </a:r>
          </a:p>
          <a:p>
            <a:r>
              <a:rPr lang="cs-CZ" dirty="0"/>
              <a:t>Ano, když si zlomím nohu, tak mi v danou chvíli nepomůže, přemýšlet nad tím, co se stalo, ale pomůže mi sádra. Z dlouhodobého hlediska mi však pomůže přemýšlet nad tím, jak se vyvarovat toho, abych např. byla znovu nepozorná, zakopla, a nohu si zlomila znovu. </a:t>
            </a:r>
          </a:p>
          <a:p>
            <a:r>
              <a:rPr lang="cs-CZ" dirty="0"/>
              <a:t>Význam psychodynamického pohledu ve zkoumání vztahových vzorců.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48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9B846-2301-AD8C-E60E-054C14F4F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Emoční regulace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D36A23-E8E3-62CC-A8D5-00E03F525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Stěžejní koncept v léčbě emočně nestabilní poruchy osobnosti jak z pohledu DBT tak psychoanalytické terapie.</a:t>
            </a:r>
          </a:p>
          <a:p>
            <a:r>
              <a:rPr lang="cs-CZ" dirty="0"/>
              <a:t>Emoční regulace jako zastřešující koncept pro kontrolu afektů a impulsů, ale také kontinuity identity (pojetí sebe sama v čase).</a:t>
            </a:r>
          </a:p>
          <a:p>
            <a:r>
              <a:rPr lang="cs-CZ" dirty="0"/>
              <a:t>Tolerance negativních stavů – nejen „slepě držet“, ale tolerovat (víra v to, že špatný stav pomine – opět souvisí s kontinuitou, koncept stálosti objektu).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742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2B033-F805-F0CE-778F-285420EF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Mentalizace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4367DE-8187-9E22-51CD-5AC281C1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Psychoanalytický koncept – schopnost porozumět duševním stavům svým i duševním stavům druhých osob.</a:t>
            </a:r>
          </a:p>
          <a:p>
            <a:r>
              <a:rPr lang="cs-CZ" dirty="0"/>
              <a:t>Sada technik (nejedná se vlastně tak o konkrétní techniku, ale celý přístup) je zaměřen na vytvoření komplexnější prožitek vnitřní reprezentace sebe sama/druhých lidí (získat/znovuobnovit pevnou citovou vazbu).</a:t>
            </a:r>
          </a:p>
          <a:p>
            <a:r>
              <a:rPr lang="cs-CZ" dirty="0"/>
              <a:t>Terapie zaměřená na přenos – význam terapeuta jako osoby, se kterou se buduje citové pouto, které má svoji jedinečnou povahu explorativního prostoru, v němž člověk skrze druhého (terapeuta), objevuje sám sebe.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962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D54787-B477-E899-F7B7-AB0EC12F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snímek obrazovky, kreslené, diagram&#10;&#10;Popis byl vytvořen automaticky">
            <a:extLst>
              <a:ext uri="{FF2B5EF4-FFF2-40B4-BE49-F238E27FC236}">
                <a16:creationId xmlns:a16="http://schemas.microsoft.com/office/drawing/2014/main" id="{62665794-B7DD-45EE-2154-C13054B22D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0" y="365125"/>
            <a:ext cx="7447280" cy="6240633"/>
          </a:xfrm>
        </p:spPr>
      </p:pic>
    </p:spTree>
    <p:extLst>
      <p:ext uri="{BB962C8B-B14F-4D97-AF65-F5344CB8AC3E}">
        <p14:creationId xmlns:p14="http://schemas.microsoft.com/office/powerpoint/2010/main" val="964753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3526</TotalTime>
  <Words>795</Words>
  <Application>Microsoft Macintosh PowerPoint</Application>
  <PresentationFormat>Širokoúhlá obrazovka</PresentationFormat>
  <Paragraphs>62</Paragraphs>
  <Slides>14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Strategie zvládání stresu u osob s emočně nestabilní poruchou osobnosti</vt:lpstr>
      <vt:lpstr>Obsah</vt:lpstr>
      <vt:lpstr>Emočně nestabilní porucha osobnosti</vt:lpstr>
      <vt:lpstr>Psychoanalytický pohled na vznik a léčbu</vt:lpstr>
      <vt:lpstr>Video stálost objektu</vt:lpstr>
      <vt:lpstr>Psychoanalytický pohled na vznik a léčbu</vt:lpstr>
      <vt:lpstr>Emoční regulace</vt:lpstr>
      <vt:lpstr>Mentalizace</vt:lpstr>
      <vt:lpstr>Prezentace aplikace PowerPoint</vt:lpstr>
      <vt:lpstr>Strategie zvládání stresu vs. obranné mechanismy</vt:lpstr>
      <vt:lpstr>Obranné mechanismy u osob s emočně nestabilní poruchou osobnosti </vt:lpstr>
      <vt:lpstr>Zvládání náročných situací – terapeutický kontext </vt:lpstr>
      <vt:lpstr>Ledovec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zvládání stresu u osob s emočně nestabilní poruchou osobnosti</dc:title>
  <dc:creator>Halo Dagmar</dc:creator>
  <cp:lastModifiedBy>Miloslav Čermák</cp:lastModifiedBy>
  <cp:revision>27</cp:revision>
  <dcterms:created xsi:type="dcterms:W3CDTF">2023-07-04T12:24:04Z</dcterms:created>
  <dcterms:modified xsi:type="dcterms:W3CDTF">2023-07-07T11:09:11Z</dcterms:modified>
</cp:coreProperties>
</file>