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66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D3521-F31E-4D3B-8374-67E7B7E647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B2E27FC-AE2C-4CA8-B19B-40FFF2E25F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67F45F-EE8F-439D-9621-8927D8697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5888E3-8182-4368-9294-3BA4A2693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7A2CA1-FD8A-4C06-9F5C-1088DA7D9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5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96E84B-5317-4E25-A864-07DC1618B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3EDEC77-7D02-47FC-A69E-F6477721B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BBDA20-C980-4B24-AC8F-CCD160979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BB254F-C1EB-4354-B9ED-84CA16D72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5FBD1-C1D3-4951-9D3D-14EBB6A5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7029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7F2700-BC20-469B-A68E-EBECADE175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5E40F0-6F7B-43F2-B3E2-D22BFCC66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C2A33F3-D316-43C9-A203-CF5723F51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C8B4B7-800D-4164-8A09-B05AB4012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EBB512E-CAFA-4D62-8F99-00785528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42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634328-C513-4E8F-9A26-0F61DB556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FCEC03-EAB1-4617-AC75-61B8C7868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0D368E-3DB9-4F79-B6AA-79D68FC9D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1D26AC-6246-4D05-BD4E-FCBAD2859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3729AC-D67D-4C64-B035-A648452EC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934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C713-50ED-4DFF-9332-0FCB8D393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CAB400F-18C2-447F-8B44-3496FB04B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A42733-D673-4994-AFFD-E3D1620DF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1A432F-A42C-4A5A-AD6A-C3D48A32A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FAAC98-AABF-4236-8CB5-6821D7013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916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D6B947-FD49-429D-B275-D72F9720C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012113-04E6-4CB8-B476-44FB254039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52602AB-410F-40F8-8F75-590BFC6BBF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0D6B33-BAA0-430E-92D4-CD4715563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87EB3E9-5DFE-40EE-8282-CAD7C00D0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E9F0B5-6B54-4F45-A30E-95095332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4877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2D648-DBEB-41F5-86F5-78CEF41BE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B8FDC16-34F5-4012-A0A5-AA0602AA3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2FE4F8F-3F81-4FFE-BA32-DB4E71E9E7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B0C89BC8-3D54-438C-8B8C-1FD054ED8C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311F77C-4C77-421D-B2C4-00104F370F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0C2217E-0B1E-49F9-9570-D60BE63A54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B8E0EFB-AD89-4FB9-BC55-B6DDD3E2D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84C7B41-D1FD-4A4A-946F-4F3FEA4DB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111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D89096-F924-44D5-A148-1E20D13FA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BE376CA-F556-43CE-8D4F-1F2F3FF2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40C8F73-B3D1-461D-81AA-B97B69FE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54B7915-C0D8-4711-823F-9AD97EF5F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05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5402486-9A7A-4A08-8673-108AEDECF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26C468F-4E69-41AD-9BE8-B862E785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10536D-EDFA-4954-A998-D1FE0B23C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51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0764CD-309E-4196-8F2C-7CB5AD7A1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3C1295-58C6-4A02-889B-EF3F46697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BECAD6E-0511-4A7A-ADA1-CB15D18C81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6B6D81A-3576-4398-88A7-3664FC3CB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1FC1ACF-01E4-4756-B12B-22EC6CB7E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FEE041-DE5A-4639-A7E7-DE94F4C7A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221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C3B1BB-7175-4C97-B4DB-1131E227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04A3919-EAEB-4B60-A004-9DE0F33FD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9070D40-0CB3-47BB-BF36-249CD28672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9778FEE-246E-4022-85C4-CA3C28AB9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567C4F4-510A-4FC8-8E24-EE46DE43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D6A2DC-CED9-4C90-96FE-3032BCF3F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517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8A2E7C-19A2-4604-87E7-B49AEEA09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5842465-64DF-458B-8197-1E81395C6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E6D67E-BBE5-422A-8957-518B6D5790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B68C0-3CCD-49AC-8F61-C59AF8E81760}" type="datetimeFigureOut">
              <a:rPr lang="cs-CZ" smtClean="0"/>
              <a:t>23.07.2023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06E937-254A-41DD-BC06-8458C9D86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FA9A1B3-35B2-4254-BADD-287A095351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3DCB9-64D6-486B-B84D-0522C0B9583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05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atruj.se/fileadmin/user_upload/pdf/self-care/Autogenni_trenink_Self-help_Czech.pdf" TargetMode="External"/><Relationship Id="rId2" Type="http://schemas.openxmlformats.org/officeDocument/2006/relationships/hyperlink" Target="https://www.opatruj.se/fileadmin/user_upload/pdf/resources/MUJ_OSOBNI_KRIZOVY_PLAN__2_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patruj.se/fileadmin/user_upload/pdf/self-care/Dychani_do_trojuhelniku_Self-help_Czech.pdf" TargetMode="External"/><Relationship Id="rId5" Type="http://schemas.openxmlformats.org/officeDocument/2006/relationships/hyperlink" Target="https://www.opatruj.se/fileadmin/user_upload/pdf/self-care/Zastaveni_uzkosti_pochazejicich_z_myslenek_Self-help_Czech.pdf" TargetMode="External"/><Relationship Id="rId4" Type="http://schemas.openxmlformats.org/officeDocument/2006/relationships/hyperlink" Target="https://www.opatruj.se/fileadmin/user_upload/pdf/self-care/Zakotveni_v_pritomnosti_Self-help_Czech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org.dontpanic&amp;hl=cs&amp;gl=US" TargetMode="External"/><Relationship Id="rId2" Type="http://schemas.openxmlformats.org/officeDocument/2006/relationships/hyperlink" Target="https://www.calmio.cz/?gclid=EAIaIQobChMItOHrmNOq7wIVhNCyCh2uZwy4EAAYASAAEgLFLPD_Bw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lay.google.com/store/apps/details?id=cz.nic.ppp&amp;hl=cs&amp;gl=US" TargetMode="External"/><Relationship Id="rId4" Type="http://schemas.openxmlformats.org/officeDocument/2006/relationships/hyperlink" Target="https://play.google.com/store/apps/details?id=net.daylio&amp;hl=cs&amp;gl=US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patruj.se/fileadmin/user_upload/pdf/self-care/Dychani_do_trojuhelniku_2_Self-help_Czech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cs/photo/1565833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tekrize.cz/" TargetMode="External"/><Relationship Id="rId7" Type="http://schemas.openxmlformats.org/officeDocument/2006/relationships/hyperlink" Target="https://www.chat-pomoc.cz/secured-%20chat/" TargetMode="External"/><Relationship Id="rId2" Type="http://schemas.openxmlformats.org/officeDocument/2006/relationships/hyperlink" Target="http://www.bohnice.cz/wp-content/uploads/letaky/CKI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sychoportal.cz/linky-duvery/" TargetMode="External"/><Relationship Id="rId5" Type="http://schemas.openxmlformats.org/officeDocument/2006/relationships/hyperlink" Target="https://www.modralinka.cz/?page=pro_dospele" TargetMode="External"/><Relationship Id="rId4" Type="http://schemas.openxmlformats.org/officeDocument/2006/relationships/hyperlink" Target="https://www.linkabezpeci.cz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reendoors.cz/cs/homepage/" TargetMode="External"/><Relationship Id="rId3" Type="http://schemas.openxmlformats.org/officeDocument/2006/relationships/hyperlink" Target="https://www.kaleidoskop-os.cz/" TargetMode="External"/><Relationship Id="rId7" Type="http://schemas.openxmlformats.org/officeDocument/2006/relationships/hyperlink" Target="https://www.bona-ops.cz/" TargetMode="External"/><Relationship Id="rId2" Type="http://schemas.openxmlformats.org/officeDocument/2006/relationships/hyperlink" Target="https://www.klinikaeset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kus-praha.cz/" TargetMode="External"/><Relationship Id="rId5" Type="http://schemas.openxmlformats.org/officeDocument/2006/relationships/hyperlink" Target="http://bohnice.cz/zakladni-%20informace/oddeleni-2-%20akutni-pece-%203/" TargetMode="External"/><Relationship Id="rId4" Type="http://schemas.openxmlformats.org/officeDocument/2006/relationships/hyperlink" Target="https://bohnice.cz/wp-content/uploads/letaky/DSPO.pdf" TargetMode="External"/><Relationship Id="rId9" Type="http://schemas.openxmlformats.org/officeDocument/2006/relationships/hyperlink" Target="http://www.baobab-zs.cz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vn.cz/cs/dbt-program" TargetMode="External"/><Relationship Id="rId3" Type="http://schemas.openxmlformats.org/officeDocument/2006/relationships/hyperlink" Target="https://resetcentrum.cz/" TargetMode="External"/><Relationship Id="rId7" Type="http://schemas.openxmlformats.org/officeDocument/2006/relationships/hyperlink" Target="https://www.cdr-akeso.cz/oddeleni/denni-stacionare" TargetMode="External"/><Relationship Id="rId2" Type="http://schemas.openxmlformats.org/officeDocument/2006/relationships/hyperlink" Target="http://www.esethelp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nbrno.cz/areal-bohunice/psychiatricka-klinika/dialekticka-behavioralni-terapie/t6781" TargetMode="External"/><Relationship Id="rId5" Type="http://schemas.openxmlformats.org/officeDocument/2006/relationships/hyperlink" Target="https://www.pentahospitals.cz/nemocnice-ostrov/oddeleni/psychiatricke-a-psychoterapeuticke-oddeleni/?part=2" TargetMode="External"/><Relationship Id="rId4" Type="http://schemas.openxmlformats.org/officeDocument/2006/relationships/hyperlink" Target="https://www.fnol.cz/kliniky-ustavy-oddeleni/klinika-psychiatrie/psychoterapeuticke-oddeleni-32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2CA57-5D58-423D-8B92-B36037DCB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1576" y="2002221"/>
            <a:ext cx="9036424" cy="2270234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Jak zvládat soužití s pacienty s hraniční poruchou osobnosti – beseda pro příbuzné a partnery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844290-AAD2-48AD-9D36-F72150318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08938"/>
            <a:ext cx="9144000" cy="1828800"/>
          </a:xfrm>
        </p:spPr>
        <p:txBody>
          <a:bodyPr/>
          <a:lstStyle/>
          <a:p>
            <a:r>
              <a:rPr lang="cs-CZ" dirty="0"/>
              <a:t>25. 7. 2023 od 17:30 hodin, budova BASE4WORK, Churchill I., Italská 2581/67, Praha </a:t>
            </a:r>
          </a:p>
          <a:p>
            <a:r>
              <a:rPr lang="cs-CZ" sz="2800" dirty="0"/>
              <a:t>Martina Kulhánková</a:t>
            </a:r>
          </a:p>
          <a:p>
            <a:endParaRPr lang="cs-CZ" sz="2800" dirty="0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BE14236F-DBAC-4186-B629-D147CDE8C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92288" y="125796"/>
            <a:ext cx="57150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031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38A3D9-8408-4AB7-BD58-F94085FB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Akutní nástroje pro zvládnutí krize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A243BC-2903-4CC1-9574-2C91B4AD6F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Můj osobní krizový plán vytvořený organizací Nevypusť duši - </a:t>
            </a:r>
            <a:r>
              <a:rPr lang="cs-CZ" dirty="0">
                <a:hlinkClick r:id="rId2"/>
              </a:rPr>
              <a:t>MŮJ OSOBNÍ KRIZOVÝ PLÁN (opatruj.se)</a:t>
            </a:r>
            <a:endParaRPr lang="cs-CZ" dirty="0"/>
          </a:p>
          <a:p>
            <a:r>
              <a:rPr lang="cs-CZ" dirty="0"/>
              <a:t>Autogenní trénink - </a:t>
            </a:r>
            <a:r>
              <a:rPr lang="cs-CZ" dirty="0">
                <a:hlinkClick r:id="rId3"/>
              </a:rPr>
              <a:t>Autogenni_trenink_Self-help_Czech.pdf (opatruj.se)</a:t>
            </a:r>
            <a:endParaRPr lang="cs-CZ" dirty="0"/>
          </a:p>
          <a:p>
            <a:r>
              <a:rPr lang="cs-CZ" dirty="0"/>
              <a:t>Zakotvení v přítomnosti - </a:t>
            </a:r>
            <a:r>
              <a:rPr lang="cs-CZ" dirty="0">
                <a:hlinkClick r:id="rId4"/>
              </a:rPr>
              <a:t>Zakotveni_v_pritomnosti_Self-help_Czech.pdf (opatruj.se)</a:t>
            </a:r>
            <a:endParaRPr lang="cs-CZ" dirty="0"/>
          </a:p>
          <a:p>
            <a:r>
              <a:rPr lang="cs-CZ" dirty="0"/>
              <a:t>Zastavení úzkostí ze svých myšlenek - </a:t>
            </a:r>
            <a:r>
              <a:rPr lang="cs-CZ" dirty="0">
                <a:hlinkClick r:id="rId5"/>
              </a:rPr>
              <a:t>Zastaveni_uzkosti_pochazejicich_z_myslenek_Self-help_Czech.pdf (opatruj.se)</a:t>
            </a:r>
            <a:endParaRPr lang="cs-CZ" dirty="0"/>
          </a:p>
          <a:p>
            <a:r>
              <a:rPr lang="cs-CZ" dirty="0"/>
              <a:t>Dýchání do trojúhelníku - </a:t>
            </a:r>
            <a:r>
              <a:rPr lang="pl-PL" dirty="0">
                <a:hlinkClick r:id="rId6"/>
              </a:rPr>
              <a:t>Dychani_do_trojuhelniku_Self-help_Czech.pdf (opatruj.se)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6609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3BAD7F-67DF-4727-B6DE-A97C2F543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Aplikace pro první psychiatrickou pomoc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1FD2C2-37F1-4C84-B711-AE3A7B6E5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Calmio</a:t>
            </a:r>
            <a:r>
              <a:rPr lang="cs-CZ" dirty="0"/>
              <a:t> - </a:t>
            </a:r>
            <a:r>
              <a:rPr lang="cs-CZ" dirty="0" err="1">
                <a:hlinkClick r:id="rId2"/>
              </a:rPr>
              <a:t>Calmio</a:t>
            </a:r>
            <a:r>
              <a:rPr lang="cs-CZ" dirty="0">
                <a:hlinkClick r:id="rId2"/>
              </a:rPr>
              <a:t> je první česká meditační aplikace podložená vědou | </a:t>
            </a:r>
            <a:r>
              <a:rPr lang="cs-CZ" dirty="0" err="1">
                <a:hlinkClick r:id="rId2"/>
              </a:rPr>
              <a:t>Calmio</a:t>
            </a:r>
            <a:endParaRPr lang="cs-CZ" dirty="0"/>
          </a:p>
          <a:p>
            <a:r>
              <a:rPr lang="cs-CZ" dirty="0"/>
              <a:t>Nepanikař - </a:t>
            </a:r>
            <a:r>
              <a:rPr lang="pl-PL" dirty="0">
                <a:hlinkClick r:id="rId3"/>
              </a:rPr>
              <a:t>Nepanikař – Aplikace na Google Play</a:t>
            </a:r>
            <a:endParaRPr lang="pl-PL" dirty="0"/>
          </a:p>
          <a:p>
            <a:r>
              <a:rPr lang="pl-PL" dirty="0"/>
              <a:t>Daylio Deník - </a:t>
            </a:r>
            <a:r>
              <a:rPr lang="cs-CZ" dirty="0" err="1">
                <a:hlinkClick r:id="rId4"/>
              </a:rPr>
              <a:t>Daylio</a:t>
            </a:r>
            <a:r>
              <a:rPr lang="cs-CZ" dirty="0">
                <a:hlinkClick r:id="rId4"/>
              </a:rPr>
              <a:t> Deník - Deníček, Nálady – Aplikace na Google Play</a:t>
            </a:r>
            <a:endParaRPr lang="cs-CZ" dirty="0"/>
          </a:p>
          <a:p>
            <a:r>
              <a:rPr lang="cs-CZ" dirty="0"/>
              <a:t>První Psychická Pomoc - </a:t>
            </a:r>
            <a:r>
              <a:rPr lang="pl-PL" dirty="0">
                <a:hlinkClick r:id="rId5"/>
              </a:rPr>
              <a:t>První Psychická Pomoc – Aplikace na Google Play</a:t>
            </a:r>
            <a:endParaRPr lang="pl-PL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2913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B1A199-4115-496C-891E-AF20498D8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 se svým blízkým mluvit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06F4FF-9EB9-49D3-A575-705E57F5EE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Najděte si vhodný čas a klidné místo.</a:t>
            </a:r>
          </a:p>
          <a:p>
            <a:r>
              <a:rPr lang="cs-CZ" dirty="0"/>
              <a:t>Mluvte klidně a srozumitelně.</a:t>
            </a:r>
          </a:p>
          <a:p>
            <a:r>
              <a:rPr lang="cs-CZ" dirty="0"/>
              <a:t>Naslouchejte, dejte prostor druhé straně, buďte trpěliví.</a:t>
            </a:r>
          </a:p>
          <a:p>
            <a:r>
              <a:rPr lang="cs-CZ" dirty="0"/>
              <a:t>Ptejte se otevřenými otázkami, tzn. takovými, které nemají dokonalou odpověď a vyžadují, aby daná osoba přišla s dalšími podrobnostmi a informacemi.</a:t>
            </a:r>
          </a:p>
          <a:p>
            <a:r>
              <a:rPr lang="cs-CZ" dirty="0"/>
              <a:t>Berte na vědomí pocity blízkého.</a:t>
            </a:r>
          </a:p>
          <a:p>
            <a:r>
              <a:rPr lang="cs-CZ" dirty="0"/>
              <a:t>Buďte empatičtí, chápaví a podpůrní.</a:t>
            </a:r>
          </a:p>
          <a:p>
            <a:r>
              <a:rPr lang="cs-CZ" dirty="0"/>
              <a:t>Podpořte svého blízkého, aby si řekl o pomoc, když ji bude potřebovat.</a:t>
            </a:r>
          </a:p>
          <a:p>
            <a:r>
              <a:rPr lang="cs-CZ" dirty="0"/>
              <a:t>V rozumné míře sdílejte i to, co sami prožíváte.</a:t>
            </a:r>
          </a:p>
          <a:p>
            <a:r>
              <a:rPr lang="cs-CZ" dirty="0"/>
              <a:t>Nastavujte mezi sebou rozumné hranice, resp. budujte je. </a:t>
            </a:r>
          </a:p>
          <a:p>
            <a:r>
              <a:rPr lang="cs-CZ" dirty="0"/>
              <a:t>Myslete i na své duševní zdraví, relaxujte, dostatečně spěte, věnujte se koníčkům. </a:t>
            </a:r>
          </a:p>
        </p:txBody>
      </p:sp>
    </p:spTree>
    <p:extLst>
      <p:ext uri="{BB962C8B-B14F-4D97-AF65-F5344CB8AC3E}">
        <p14:creationId xmlns:p14="http://schemas.microsoft.com/office/powerpoint/2010/main" val="3651016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AE4BB4-4161-482D-9874-FE7110041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Tipy, jak zahájit s blízkým rozhovor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4C7E7F-82F0-4281-B20F-076D4F3F0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Vypadáš, že nejsi dnes ve své kůži, nechceš si o něčem popovídat?</a:t>
            </a:r>
          </a:p>
          <a:p>
            <a:r>
              <a:rPr lang="cs-CZ" dirty="0"/>
              <a:t>Vypadáš dnes smutně, je něco, co pro tebe můžu udělat?</a:t>
            </a:r>
          </a:p>
          <a:p>
            <a:r>
              <a:rPr lang="cs-CZ" dirty="0"/>
              <a:t>Mluvil/a jsi o tom, že ses dnes cítil/a hůř, jak se cítíš teď?</a:t>
            </a:r>
          </a:p>
          <a:p>
            <a:r>
              <a:rPr lang="cs-CZ" dirty="0"/>
              <a:t>Mám o tebe v poslední době obavy, nechceš si popovídat, můžu ti nějak pomoct?</a:t>
            </a:r>
          </a:p>
          <a:p>
            <a:r>
              <a:rPr lang="cs-CZ" dirty="0"/>
              <a:t>Nemáš chuť zajít se projít/do kina/do kavárny/na kolo/do muzea/koupit si něco hezkého na sebe…?</a:t>
            </a:r>
          </a:p>
        </p:txBody>
      </p:sp>
    </p:spTree>
    <p:extLst>
      <p:ext uri="{BB962C8B-B14F-4D97-AF65-F5344CB8AC3E}">
        <p14:creationId xmlns:p14="http://schemas.microsoft.com/office/powerpoint/2010/main" val="2264789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3B96D-5257-4EEE-A905-DB106AE44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Relaxace na 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C2F84E-C4C6-41F4-9D8A-82ECE7F5F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Dýchání do trojúhelníku pro relaxaci na závěr naší besedy – praktická ukázka - </a:t>
            </a:r>
            <a:r>
              <a:rPr lang="pl-PL" dirty="0">
                <a:hlinkClick r:id="rId2"/>
              </a:rPr>
              <a:t>Dychani_do_trojuhelniku_2_Self-help_Czech.pdf (opatruj.se)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997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D6645-F534-41D4-89C9-64EA5E43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Děkuji za pozornost.</a:t>
            </a:r>
            <a:br>
              <a:rPr lang="cs-CZ" dirty="0"/>
            </a:br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13379644-1700-46FB-B843-1473112F77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8500" y="3063081"/>
            <a:ext cx="5715000" cy="1876425"/>
          </a:xfrm>
        </p:spPr>
      </p:pic>
      <p:sp>
        <p:nvSpPr>
          <p:cNvPr id="12" name="Srdce 11">
            <a:extLst>
              <a:ext uri="{FF2B5EF4-FFF2-40B4-BE49-F238E27FC236}">
                <a16:creationId xmlns:a16="http://schemas.microsoft.com/office/drawing/2014/main" id="{7E03A3E6-8460-4E2F-9825-57232375A5D7}"/>
              </a:ext>
            </a:extLst>
          </p:cNvPr>
          <p:cNvSpPr/>
          <p:nvPr/>
        </p:nvSpPr>
        <p:spPr>
          <a:xfrm>
            <a:off x="5567083" y="457201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104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AABE81-A3D1-4835-8698-9996B1F29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Diskuze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2651BA1E-9097-41C7-AD04-19AC2D04DC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32496" y="1825625"/>
            <a:ext cx="6527007" cy="4351338"/>
          </a:xfrm>
        </p:spPr>
      </p:pic>
    </p:spTree>
    <p:extLst>
      <p:ext uri="{BB962C8B-B14F-4D97-AF65-F5344CB8AC3E}">
        <p14:creationId xmlns:p14="http://schemas.microsoft.com/office/powerpoint/2010/main" val="3517590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33B3A5-36ED-45FD-AC3D-CB0319AA2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Co je HPO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C9309D-06D8-427F-9538-E869A573A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Hraniční porucha osobnosti, jinak též emočně nestabilní porucha osobnosti hraničního typu.</a:t>
            </a:r>
          </a:p>
          <a:p>
            <a:r>
              <a:rPr lang="cs-CZ" dirty="0"/>
              <a:t>Jedna z cca 10 nejčastějších poruch osobnosti.</a:t>
            </a:r>
          </a:p>
          <a:p>
            <a:r>
              <a:rPr lang="cs-CZ" dirty="0"/>
              <a:t>U emočně nestabilní poruchy </a:t>
            </a:r>
            <a:r>
              <a:rPr lang="cs-CZ"/>
              <a:t>osobnosti známe </a:t>
            </a:r>
            <a:r>
              <a:rPr lang="cs-CZ" dirty="0"/>
              <a:t>ještě druhý </a:t>
            </a:r>
            <a:r>
              <a:rPr lang="cs-CZ" dirty="0" err="1"/>
              <a:t>poddtyp</a:t>
            </a:r>
            <a:r>
              <a:rPr lang="cs-CZ" dirty="0"/>
              <a:t> – impulzivní poruchu osobnosti (konflikty s ostatními, neuvážené jednání, výbuchy zlosti a agresivity, útoky na jiné osoby).</a:t>
            </a:r>
          </a:p>
          <a:p>
            <a:r>
              <a:rPr lang="cs-CZ" dirty="0"/>
              <a:t>Poruchy osobnosti se často prolínají, pacienti mohou mít diagnostikovaných více druhů zároveň.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9320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09D74C-88FC-4DED-BB08-D2E148941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Příznaky HPO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7E3F12-43B0-4949-B651-39AF451EB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Nejasné hranice mezi sebou a okolím.</a:t>
            </a:r>
          </a:p>
          <a:p>
            <a:r>
              <a:rPr lang="cs-CZ" dirty="0"/>
              <a:t>Nejasná představa o sobě samém.</a:t>
            </a:r>
          </a:p>
          <a:p>
            <a:r>
              <a:rPr lang="cs-CZ" dirty="0"/>
              <a:t>Pocity prázdnoty.</a:t>
            </a:r>
          </a:p>
          <a:p>
            <a:r>
              <a:rPr lang="cs-CZ" dirty="0"/>
              <a:t>Nestabilita ve vztazích, intenzivní vztahy, které jsou však schopni mrknutím oka zavrhnout.</a:t>
            </a:r>
          </a:p>
          <a:p>
            <a:r>
              <a:rPr lang="cs-CZ" dirty="0"/>
              <a:t>Strach z opuštění.</a:t>
            </a:r>
          </a:p>
          <a:p>
            <a:r>
              <a:rPr lang="cs-CZ" dirty="0"/>
              <a:t>Zkratové jednání bez ohledu na následky.</a:t>
            </a:r>
          </a:p>
          <a:p>
            <a:r>
              <a:rPr lang="cs-CZ" dirty="0"/>
              <a:t>Riskování.</a:t>
            </a:r>
          </a:p>
          <a:p>
            <a:r>
              <a:rPr lang="cs-CZ" dirty="0"/>
              <a:t>Nepředvídatelné chování a náladovost.</a:t>
            </a:r>
          </a:p>
          <a:p>
            <a:r>
              <a:rPr lang="cs-CZ" dirty="0"/>
              <a:t>Poruchy příjmu potravy, závislosti lékové i nelékové, promiskuita.</a:t>
            </a:r>
          </a:p>
          <a:p>
            <a:r>
              <a:rPr lang="cs-CZ" dirty="0"/>
              <a:t>Selhávání ve studiu i pracovních vztazích.</a:t>
            </a:r>
          </a:p>
          <a:p>
            <a:r>
              <a:rPr lang="cs-CZ" dirty="0"/>
              <a:t>Sebepoškozování.</a:t>
            </a:r>
          </a:p>
          <a:p>
            <a:r>
              <a:rPr lang="cs-CZ" dirty="0"/>
              <a:t>Pokusy o sebevraždu.</a:t>
            </a:r>
          </a:p>
        </p:txBody>
      </p:sp>
    </p:spTree>
    <p:extLst>
      <p:ext uri="{BB962C8B-B14F-4D97-AF65-F5344CB8AC3E}">
        <p14:creationId xmlns:p14="http://schemas.microsoft.com/office/powerpoint/2010/main" val="328721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27D50-140A-4CAE-83D3-54FDA2564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Diagnostika HPO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9385DDC-0695-4B61-8939-AE58FB1E72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 podezření na tuto PO je dobré navštívit odborníka v oblasti psychiatrie nebo klinické psychologie, ne každý psycholog může provádět diagnostiku.</a:t>
            </a:r>
          </a:p>
          <a:p>
            <a:r>
              <a:rPr lang="cs-CZ" dirty="0"/>
              <a:t>Diagnostika se provádí rozhovorem, pozorováním a testy.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86675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654BDF-8189-4B69-ADD9-DEC483D1E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Odborníci, u kterých lze hledat pomoc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2788C31-331D-4A93-A5C7-78AFA4EF7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dirty="0"/>
              <a:t>Psychoterapeut</a:t>
            </a:r>
            <a:r>
              <a:rPr lang="cs-CZ" dirty="0"/>
              <a:t> – absolvent akreditovaného psychoterapeutického výcviku, vede terapie, většinou to není lékař, nemůže psát léky.</a:t>
            </a:r>
          </a:p>
          <a:p>
            <a:r>
              <a:rPr lang="cs-CZ" b="1" dirty="0"/>
              <a:t>Psycholog</a:t>
            </a:r>
            <a:r>
              <a:rPr lang="cs-CZ" dirty="0"/>
              <a:t> – absolvent pětiletého studijního programu na VŠ, klinický psycholog má navíc atestaci z klinické psychologie a může pracovat ve zdravotnických zařízeních. Při potížích může nasměrovat pacienta, ujasnit myšlenky, může využít diagnostických metod, poskytnout konzultace při méně závažných obtížích, řeší výchovné problémy, šikanu apod.</a:t>
            </a:r>
          </a:p>
          <a:p>
            <a:r>
              <a:rPr lang="cs-CZ" b="1" dirty="0"/>
              <a:t>Psychiatr</a:t>
            </a:r>
            <a:r>
              <a:rPr lang="cs-CZ" dirty="0"/>
              <a:t> – absolvent lékařské fakulty se specializací v oboru psychiatrie, lékař, může psát léky, posuzuje jak psychické, tak fyzické aspekty duševních onemocnění. Ambulance x psychiatrické nemocnice.</a:t>
            </a:r>
          </a:p>
        </p:txBody>
      </p:sp>
    </p:spTree>
    <p:extLst>
      <p:ext uri="{BB962C8B-B14F-4D97-AF65-F5344CB8AC3E}">
        <p14:creationId xmlns:p14="http://schemas.microsoft.com/office/powerpoint/2010/main" val="1498990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03F78B-BF12-48C2-8EAC-93AA2AD6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Další odborníci v péči o duševní zdraví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51492BD-0C65-4BE4-847E-737868BC5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Praktický lékař</a:t>
            </a:r>
          </a:p>
          <a:p>
            <a:r>
              <a:rPr lang="cs-CZ" dirty="0"/>
              <a:t>Sociální pracovník</a:t>
            </a:r>
          </a:p>
          <a:p>
            <a:r>
              <a:rPr lang="cs-CZ" dirty="0"/>
              <a:t>Peer konzultant</a:t>
            </a:r>
          </a:p>
          <a:p>
            <a:r>
              <a:rPr lang="cs-CZ" dirty="0"/>
              <a:t>Krizová centra a linky</a:t>
            </a:r>
          </a:p>
          <a:p>
            <a:r>
              <a:rPr lang="cs-CZ" dirty="0"/>
              <a:t>Centra duševního zdraví</a:t>
            </a:r>
          </a:p>
        </p:txBody>
      </p:sp>
    </p:spTree>
    <p:extLst>
      <p:ext uri="{BB962C8B-B14F-4D97-AF65-F5344CB8AC3E}">
        <p14:creationId xmlns:p14="http://schemas.microsoft.com/office/powerpoint/2010/main" val="4067332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25EC0-74B8-42D9-A2A5-6ACE0B868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Krizová pomoc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CC21E4-D174-4BF5-83DC-FE3191973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CKI.pdf (bohnice.cz)</a:t>
            </a:r>
            <a:endParaRPr lang="cs-CZ" dirty="0"/>
          </a:p>
          <a:p>
            <a:r>
              <a:rPr lang="cs-CZ" dirty="0">
                <a:hlinkClick r:id="rId3"/>
              </a:rPr>
              <a:t>Dětské krizové centrum – Odborná pomoc dětem a rodičům (ditekrize.cz)</a:t>
            </a:r>
            <a:endParaRPr lang="cs-CZ" dirty="0"/>
          </a:p>
          <a:p>
            <a:r>
              <a:rPr lang="cs-CZ" dirty="0">
                <a:hlinkClick r:id="rId4"/>
              </a:rPr>
              <a:t>Linka bezpečí | Pomáháme dětem a studentům (linkabezpeci.cz)</a:t>
            </a:r>
            <a:endParaRPr lang="cs-CZ" dirty="0"/>
          </a:p>
          <a:p>
            <a:r>
              <a:rPr lang="cs-CZ" dirty="0">
                <a:hlinkClick r:id="rId5"/>
              </a:rPr>
              <a:t>Modrá linka - pomoc v nouzi (modralinka.cz)</a:t>
            </a:r>
            <a:endParaRPr lang="cs-CZ" dirty="0"/>
          </a:p>
          <a:p>
            <a:r>
              <a:rPr lang="cs-CZ" dirty="0">
                <a:hlinkClick r:id="rId6"/>
              </a:rPr>
              <a:t>Linky důvěry – </a:t>
            </a:r>
            <a:r>
              <a:rPr lang="cs-CZ" dirty="0" err="1">
                <a:hlinkClick r:id="rId6"/>
              </a:rPr>
              <a:t>Psychoportál</a:t>
            </a:r>
            <a:r>
              <a:rPr lang="cs-CZ" dirty="0">
                <a:hlinkClick r:id="rId6"/>
              </a:rPr>
              <a:t> (psychoportal.cz)</a:t>
            </a:r>
            <a:endParaRPr lang="cs-CZ" dirty="0"/>
          </a:p>
          <a:p>
            <a:r>
              <a:rPr lang="cs-CZ" dirty="0">
                <a:hlinkClick r:id="rId7"/>
              </a:rPr>
              <a:t>Chat Pražské linky důvěry (chat-pomoc.cz) Chat Pražské linky důvěry (chat-pomoc.cz)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5202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82ED97-C030-47F0-A79F-9518621D0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Terapie, stacionáře, komunity, další péče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A264E9B-A36F-46C9-B970-564C792E4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hlinkClick r:id="rId2"/>
              </a:rPr>
              <a:t>Klinika </a:t>
            </a:r>
            <a:r>
              <a:rPr lang="cs-CZ" dirty="0" err="1">
                <a:hlinkClick r:id="rId2"/>
              </a:rPr>
              <a:t>Eset</a:t>
            </a:r>
            <a:r>
              <a:rPr lang="cs-CZ" dirty="0">
                <a:hlinkClick r:id="rId2"/>
              </a:rPr>
              <a:t> – psychoterapeutická a psychosomatická klinika</a:t>
            </a:r>
            <a:endParaRPr lang="cs-CZ" dirty="0"/>
          </a:p>
          <a:p>
            <a:r>
              <a:rPr lang="cs-CZ" dirty="0">
                <a:hlinkClick r:id="rId3"/>
              </a:rPr>
              <a:t>Kaleidoskop – Centrum terapie a vzdělávání, z. </a:t>
            </a:r>
            <a:r>
              <a:rPr lang="cs-CZ" dirty="0" err="1">
                <a:hlinkClick r:id="rId3"/>
              </a:rPr>
              <a:t>ú.</a:t>
            </a:r>
            <a:r>
              <a:rPr lang="cs-CZ" dirty="0">
                <a:hlinkClick r:id="rId3"/>
              </a:rPr>
              <a:t> (kaleidoskop-os.cz)</a:t>
            </a:r>
            <a:endParaRPr lang="cs-CZ" dirty="0"/>
          </a:p>
          <a:p>
            <a:r>
              <a:rPr lang="cs-CZ" dirty="0">
                <a:hlinkClick r:id="rId4"/>
              </a:rPr>
              <a:t>DSPO.pdf (bohnice.cz)</a:t>
            </a:r>
            <a:endParaRPr lang="cs-CZ" dirty="0"/>
          </a:p>
          <a:p>
            <a:r>
              <a:rPr lang="cs-CZ" dirty="0">
                <a:hlinkClick r:id="rId5"/>
              </a:rPr>
              <a:t>Oddělení 3. – Akutní péče III. - Psychiatrická nemocnice Bohnice</a:t>
            </a:r>
            <a:endParaRPr lang="cs-CZ" dirty="0"/>
          </a:p>
          <a:p>
            <a:r>
              <a:rPr lang="cs-CZ" dirty="0">
                <a:hlinkClick r:id="rId6"/>
              </a:rPr>
              <a:t>Oficiální webové stránky Fokusu Praha (fokus-praha.cz)</a:t>
            </a:r>
            <a:endParaRPr lang="cs-CZ" dirty="0"/>
          </a:p>
          <a:p>
            <a:r>
              <a:rPr lang="cs-CZ" dirty="0">
                <a:hlinkClick r:id="rId7"/>
              </a:rPr>
              <a:t>Úvod (bona-ops.cz)</a:t>
            </a:r>
            <a:endParaRPr lang="cs-CZ" dirty="0"/>
          </a:p>
          <a:p>
            <a:r>
              <a:rPr lang="cs-CZ" dirty="0">
                <a:hlinkClick r:id="rId8"/>
              </a:rPr>
              <a:t>Hlavní stránka - Green </a:t>
            </a:r>
            <a:r>
              <a:rPr lang="cs-CZ" dirty="0" err="1">
                <a:hlinkClick r:id="rId8"/>
              </a:rPr>
              <a:t>Doors</a:t>
            </a:r>
            <a:r>
              <a:rPr lang="cs-CZ" dirty="0">
                <a:hlinkClick r:id="rId8"/>
              </a:rPr>
              <a:t> </a:t>
            </a:r>
            <a:r>
              <a:rPr lang="cs-CZ" dirty="0" err="1">
                <a:hlinkClick r:id="rId8"/>
              </a:rPr>
              <a:t>z.ú</a:t>
            </a:r>
            <a:r>
              <a:rPr lang="cs-CZ" dirty="0">
                <a:hlinkClick r:id="rId8"/>
              </a:rPr>
              <a:t>.</a:t>
            </a:r>
            <a:endParaRPr lang="cs-CZ" dirty="0"/>
          </a:p>
          <a:p>
            <a:r>
              <a:rPr lang="cs-CZ" dirty="0">
                <a:hlinkClick r:id="rId9"/>
              </a:rPr>
              <a:t>Baobab, zapsaný spolek – Sociální rehabilitace pro lidi s vážným duševním onemocněním. (baobab-zs.cz) Baobab, zapsaný spolek – Sociální rehabilitace pro lidi s vážným duševním onemocněním. (baobab-zs.cz)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934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D15E66-E602-40CC-819B-FEF3E934E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Terapie, stacionáře, komunity, další péče - pokračování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777306-71E8-4146-8F3D-2A41B8BA0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ESET – HELP Komunitní péče o duševní zdraví (esethelp.cz)</a:t>
            </a:r>
            <a:endParaRPr lang="cs-CZ" dirty="0"/>
          </a:p>
          <a:p>
            <a:r>
              <a:rPr lang="cs-CZ" dirty="0">
                <a:hlinkClick r:id="rId3"/>
              </a:rPr>
              <a:t>Reset Centrum</a:t>
            </a:r>
            <a:endParaRPr lang="cs-CZ" dirty="0"/>
          </a:p>
          <a:p>
            <a:r>
              <a:rPr lang="cs-CZ" dirty="0">
                <a:hlinkClick r:id="rId4"/>
              </a:rPr>
              <a:t>Psychoterapeutické oddělení 32C | Klinika - Klinika psychiatrie | Fakultní nemocnice Olomouc (fnol.cz)</a:t>
            </a:r>
            <a:endParaRPr lang="cs-CZ" dirty="0"/>
          </a:p>
          <a:p>
            <a:r>
              <a:rPr lang="cs-CZ" dirty="0">
                <a:hlinkClick r:id="rId5"/>
              </a:rPr>
              <a:t>Psychiatrické oddělení | Nemocnice Ostrov (pentahospitals.cz)</a:t>
            </a:r>
            <a:endParaRPr lang="cs-CZ" dirty="0"/>
          </a:p>
          <a:p>
            <a:r>
              <a:rPr lang="cs-CZ" dirty="0">
                <a:hlinkClick r:id="rId6"/>
              </a:rPr>
              <a:t>Dialektická behaviorální terapie - Fakultní nemocnice Brno (fnbrno.cz)</a:t>
            </a:r>
            <a:endParaRPr lang="cs-CZ" dirty="0"/>
          </a:p>
          <a:p>
            <a:r>
              <a:rPr lang="cs-CZ" dirty="0">
                <a:hlinkClick r:id="rId7"/>
              </a:rPr>
              <a:t>Denní stacionáře | Centrum duševní rehabilitace Beroun (cdr-akeso.cz)</a:t>
            </a:r>
            <a:endParaRPr lang="cs-CZ" dirty="0"/>
          </a:p>
          <a:p>
            <a:r>
              <a:rPr lang="cs-CZ" dirty="0">
                <a:hlinkClick r:id="rId8"/>
              </a:rPr>
              <a:t>DBT program - Ústřední vojenská nemocnice Praha (ÚVN) (uvn.cz)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72314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1037</Words>
  <Application>Microsoft Office PowerPoint</Application>
  <PresentationFormat>Širokoúhlá obrazovka</PresentationFormat>
  <Paragraphs>90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Jak zvládat soužití s pacienty s hraniční poruchou osobnosti – beseda pro příbuzné a partnery</vt:lpstr>
      <vt:lpstr>Co je HPO</vt:lpstr>
      <vt:lpstr>Příznaky HPO</vt:lpstr>
      <vt:lpstr>Diagnostika HPO</vt:lpstr>
      <vt:lpstr>Odborníci, u kterých lze hledat pomoc</vt:lpstr>
      <vt:lpstr>Další odborníci v péči o duševní zdraví</vt:lpstr>
      <vt:lpstr>Krizová pomoc</vt:lpstr>
      <vt:lpstr>Terapie, stacionáře, komunity, další péče</vt:lpstr>
      <vt:lpstr>Terapie, stacionáře, komunity, další péče - pokračování</vt:lpstr>
      <vt:lpstr>Akutní nástroje pro zvládnutí krize</vt:lpstr>
      <vt:lpstr>Aplikace pro první psychiatrickou pomoc</vt:lpstr>
      <vt:lpstr>Jak se svým blízkým mluvit</vt:lpstr>
      <vt:lpstr>Tipy, jak zahájit s blízkým rozhovor</vt:lpstr>
      <vt:lpstr>Relaxace na závěr</vt:lpstr>
      <vt:lpstr>Děkuji za pozornost. </vt:lpstr>
      <vt:lpstr>Diskuze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zvládat soužití s pacienty s hraniční poruchou osobnosti – beseda pro příbuzné a partnery</dc:title>
  <dc:creator>Martina</dc:creator>
  <cp:lastModifiedBy>Martina</cp:lastModifiedBy>
  <cp:revision>14</cp:revision>
  <dcterms:created xsi:type="dcterms:W3CDTF">2023-07-23T09:14:59Z</dcterms:created>
  <dcterms:modified xsi:type="dcterms:W3CDTF">2023-07-23T11:14:57Z</dcterms:modified>
</cp:coreProperties>
</file>