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50"/>
    <p:sldId id="257" r:id="rId51"/>
    <p:sldId id="258" r:id="rId52"/>
    <p:sldId id="259" r:id="rId53"/>
    <p:sldId id="260" r:id="rId54"/>
    <p:sldId id="261" r:id="rId55"/>
    <p:sldId id="262" r:id="rId56"/>
    <p:sldId id="263" r:id="rId57"/>
    <p:sldId id="264" r:id="rId58"/>
    <p:sldId id="265" r:id="rId59"/>
    <p:sldId id="266" r:id="rId60"/>
    <p:sldId id="267" r:id="rId61"/>
    <p:sldId id="268" r:id="rId62"/>
    <p:sldId id="269" r:id="rId63"/>
    <p:sldId id="270" r:id="rId64"/>
    <p:sldId id="271" r:id="rId65"/>
    <p:sldId id="272" r:id="rId66"/>
    <p:sldId id="273" r:id="rId67"/>
    <p:sldId id="274" r:id="rId68"/>
    <p:sldId id="275" r:id="rId6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Baskerville Display PT" charset="1" panose="02030602080406020203"/>
      <p:regular r:id="rId10"/>
    </p:embeddedFont>
    <p:embeddedFont>
      <p:font typeface="Baskerville Display PT Bold" charset="1" panose="02030702080406020203"/>
      <p:regular r:id="rId11"/>
    </p:embeddedFont>
    <p:embeddedFont>
      <p:font typeface="Baskerville Display PT Italics" charset="1" panose="02030602080406090203"/>
      <p:regular r:id="rId12"/>
    </p:embeddedFont>
    <p:embeddedFont>
      <p:font typeface="Baskerville Display PT Bold Italics" charset="1" panose="02030702080406090203"/>
      <p:regular r:id="rId13"/>
    </p:embeddedFont>
    <p:embeddedFont>
      <p:font typeface="Raleway" charset="1" panose="020B0503030101060003"/>
      <p:regular r:id="rId14"/>
    </p:embeddedFont>
    <p:embeddedFont>
      <p:font typeface="Raleway Bold" charset="1" panose="020B0803030101060003"/>
      <p:regular r:id="rId15"/>
    </p:embeddedFont>
    <p:embeddedFont>
      <p:font typeface="Raleway Thin" charset="1" panose="020B0203030101060003"/>
      <p:regular r:id="rId16"/>
    </p:embeddedFont>
    <p:embeddedFont>
      <p:font typeface="Raleway Heavy" charset="1" panose="020B0003030101060003"/>
      <p:regular r:id="rId17"/>
    </p:embeddedFont>
    <p:embeddedFont>
      <p:font typeface="Canva Sans" charset="1" panose="020B0503030501040103"/>
      <p:regular r:id="rId18"/>
    </p:embeddedFont>
    <p:embeddedFont>
      <p:font typeface="Canva Sans Bold" charset="1" panose="020B0803030501040103"/>
      <p:regular r:id="rId19"/>
    </p:embeddedFont>
    <p:embeddedFont>
      <p:font typeface="Canva Sans Italics" charset="1" panose="020B0503030501040103"/>
      <p:regular r:id="rId20"/>
    </p:embeddedFont>
    <p:embeddedFont>
      <p:font typeface="Canva Sans Bold Italics" charset="1" panose="020B0803030501040103"/>
      <p:regular r:id="rId21"/>
    </p:embeddedFont>
    <p:embeddedFont>
      <p:font typeface="Canva Sans Medium" charset="1" panose="020B0603030501040103"/>
      <p:regular r:id="rId22"/>
    </p:embeddedFont>
    <p:embeddedFont>
      <p:font typeface="Canva Sans Medium Italics" charset="1" panose="020B0603030501040103"/>
      <p:regular r:id="rId23"/>
    </p:embeddedFont>
    <p:embeddedFont>
      <p:font typeface="Now" charset="1" panose="00000500000000000000"/>
      <p:regular r:id="rId24"/>
    </p:embeddedFont>
    <p:embeddedFont>
      <p:font typeface="Now Bold" charset="1" panose="00000800000000000000"/>
      <p:regular r:id="rId25"/>
    </p:embeddedFont>
    <p:embeddedFont>
      <p:font typeface="Now Thin" charset="1" panose="00000300000000000000"/>
      <p:regular r:id="rId26"/>
    </p:embeddedFont>
    <p:embeddedFont>
      <p:font typeface="Now Light" charset="1" panose="00000400000000000000"/>
      <p:regular r:id="rId27"/>
    </p:embeddedFont>
    <p:embeddedFont>
      <p:font typeface="Now Medium" charset="1" panose="00000600000000000000"/>
      <p:regular r:id="rId28"/>
    </p:embeddedFont>
    <p:embeddedFont>
      <p:font typeface="Now Heavy" charset="1" panose="00000A00000000000000"/>
      <p:regular r:id="rId29"/>
    </p:embeddedFont>
    <p:embeddedFont>
      <p:font typeface="Open Sans" charset="1" panose="020B0606030504020204"/>
      <p:regular r:id="rId30"/>
    </p:embeddedFont>
    <p:embeddedFont>
      <p:font typeface="Open Sans Bold" charset="1" panose="020B0806030504020204"/>
      <p:regular r:id="rId31"/>
    </p:embeddedFont>
    <p:embeddedFont>
      <p:font typeface="Open Sans Italics" charset="1" panose="020B0606030504020204"/>
      <p:regular r:id="rId32"/>
    </p:embeddedFont>
    <p:embeddedFont>
      <p:font typeface="Open Sans Bold Italics" charset="1" panose="020B0806030504020204"/>
      <p:regular r:id="rId33"/>
    </p:embeddedFont>
    <p:embeddedFont>
      <p:font typeface="Open Sans Light" charset="1" panose="020B0306030504020204"/>
      <p:regular r:id="rId34"/>
    </p:embeddedFont>
    <p:embeddedFont>
      <p:font typeface="Open Sans Light Italics" charset="1" panose="020B0306030504020204"/>
      <p:regular r:id="rId35"/>
    </p:embeddedFont>
    <p:embeddedFont>
      <p:font typeface="Open Sans Ultra-Bold" charset="1" panose="00000000000000000000"/>
      <p:regular r:id="rId36"/>
    </p:embeddedFont>
    <p:embeddedFont>
      <p:font typeface="Open Sans Ultra-Bold Italics" charset="1" panose="00000000000000000000"/>
      <p:regular r:id="rId37"/>
    </p:embeddedFont>
    <p:embeddedFont>
      <p:font typeface="Inter" charset="1" panose="020B0502030000000004"/>
      <p:regular r:id="rId38"/>
    </p:embeddedFont>
    <p:embeddedFont>
      <p:font typeface="Inter Bold" charset="1" panose="020B0802030000000004"/>
      <p:regular r:id="rId39"/>
    </p:embeddedFont>
    <p:embeddedFont>
      <p:font typeface="Inter Italics" charset="1" panose="020B0502030000000004"/>
      <p:regular r:id="rId40"/>
    </p:embeddedFont>
    <p:embeddedFont>
      <p:font typeface="Inter Bold Italics" charset="1" panose="020B0802030000000004"/>
      <p:regular r:id="rId41"/>
    </p:embeddedFont>
    <p:embeddedFont>
      <p:font typeface="Inter Thin" charset="1" panose="020B0A02050000000004"/>
      <p:regular r:id="rId42"/>
    </p:embeddedFont>
    <p:embeddedFont>
      <p:font typeface="Inter Thin Italics" charset="1" panose="020B0A02050000000004"/>
      <p:regular r:id="rId43"/>
    </p:embeddedFont>
    <p:embeddedFont>
      <p:font typeface="Inter Extra-Light" charset="1" panose="02000503000000020004"/>
      <p:regular r:id="rId44"/>
    </p:embeddedFont>
    <p:embeddedFont>
      <p:font typeface="Inter Light" charset="1" panose="02000503000000020004"/>
      <p:regular r:id="rId45"/>
    </p:embeddedFont>
    <p:embeddedFont>
      <p:font typeface="Inter Medium" charset="1" panose="02000503000000020004"/>
      <p:regular r:id="rId46"/>
    </p:embeddedFont>
    <p:embeddedFont>
      <p:font typeface="Inter Semi-Bold" charset="1" panose="02000503000000020004"/>
      <p:regular r:id="rId47"/>
    </p:embeddedFont>
    <p:embeddedFont>
      <p:font typeface="Inter Ultra-Bold" charset="1" panose="02000503000000020004"/>
      <p:regular r:id="rId48"/>
    </p:embeddedFont>
    <p:embeddedFont>
      <p:font typeface="Inter Heavy" charset="1" panose="02000503000000020004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slides/slide1.xml" Type="http://schemas.openxmlformats.org/officeDocument/2006/relationships/slide"/><Relationship Id="rId51" Target="slides/slide2.xml" Type="http://schemas.openxmlformats.org/officeDocument/2006/relationships/slide"/><Relationship Id="rId52" Target="slides/slide3.xml" Type="http://schemas.openxmlformats.org/officeDocument/2006/relationships/slide"/><Relationship Id="rId53" Target="slides/slide4.xml" Type="http://schemas.openxmlformats.org/officeDocument/2006/relationships/slide"/><Relationship Id="rId54" Target="slides/slide5.xml" Type="http://schemas.openxmlformats.org/officeDocument/2006/relationships/slide"/><Relationship Id="rId55" Target="slides/slide6.xml" Type="http://schemas.openxmlformats.org/officeDocument/2006/relationships/slide"/><Relationship Id="rId56" Target="slides/slide7.xml" Type="http://schemas.openxmlformats.org/officeDocument/2006/relationships/slide"/><Relationship Id="rId57" Target="slides/slide8.xml" Type="http://schemas.openxmlformats.org/officeDocument/2006/relationships/slide"/><Relationship Id="rId58" Target="slides/slide9.xml" Type="http://schemas.openxmlformats.org/officeDocument/2006/relationships/slide"/><Relationship Id="rId59" Target="slides/slide10.xml" Type="http://schemas.openxmlformats.org/officeDocument/2006/relationships/slide"/><Relationship Id="rId6" Target="fonts/font6.fntdata" Type="http://schemas.openxmlformats.org/officeDocument/2006/relationships/font"/><Relationship Id="rId60" Target="slides/slide11.xml" Type="http://schemas.openxmlformats.org/officeDocument/2006/relationships/slide"/><Relationship Id="rId61" Target="slides/slide12.xml" Type="http://schemas.openxmlformats.org/officeDocument/2006/relationships/slide"/><Relationship Id="rId62" Target="slides/slide13.xml" Type="http://schemas.openxmlformats.org/officeDocument/2006/relationships/slide"/><Relationship Id="rId63" Target="slides/slide14.xml" Type="http://schemas.openxmlformats.org/officeDocument/2006/relationships/slide"/><Relationship Id="rId64" Target="slides/slide15.xml" Type="http://schemas.openxmlformats.org/officeDocument/2006/relationships/slide"/><Relationship Id="rId65" Target="slides/slide16.xml" Type="http://schemas.openxmlformats.org/officeDocument/2006/relationships/slide"/><Relationship Id="rId66" Target="slides/slide17.xml" Type="http://schemas.openxmlformats.org/officeDocument/2006/relationships/slide"/><Relationship Id="rId67" Target="slides/slide18.xml" Type="http://schemas.openxmlformats.org/officeDocument/2006/relationships/slide"/><Relationship Id="rId68" Target="slides/slide19.xml" Type="http://schemas.openxmlformats.org/officeDocument/2006/relationships/slide"/><Relationship Id="rId69" Target="slides/slide20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Relationship Id="rId7" Target="../media/image7.png" Type="http://schemas.openxmlformats.org/officeDocument/2006/relationships/image"/><Relationship Id="rId8" Target="../media/image8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VAF0yWK1bM0.mp4" Type="http://schemas.openxmlformats.org/officeDocument/2006/relationships/video"/><Relationship Id="rId4" Target="../media/VAF0yWK1bM0.mp4" Type="http://schemas.microsoft.com/office/2007/relationships/media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224" r="0" b="-1222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485104" y="8160554"/>
            <a:ext cx="1453670" cy="428324"/>
            <a:chOff x="0" y="0"/>
            <a:chExt cx="952367" cy="28061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52367" cy="280615"/>
            </a:xfrm>
            <a:custGeom>
              <a:avLst/>
              <a:gdLst/>
              <a:ahLst/>
              <a:cxnLst/>
              <a:rect r="r" b="b" t="t" l="l"/>
              <a:pathLst>
                <a:path h="280615" w="952367">
                  <a:moveTo>
                    <a:pt x="140308" y="0"/>
                  </a:moveTo>
                  <a:lnTo>
                    <a:pt x="812059" y="0"/>
                  </a:lnTo>
                  <a:cubicBezTo>
                    <a:pt x="889549" y="0"/>
                    <a:pt x="952367" y="62818"/>
                    <a:pt x="952367" y="140308"/>
                  </a:cubicBezTo>
                  <a:lnTo>
                    <a:pt x="952367" y="140308"/>
                  </a:lnTo>
                  <a:cubicBezTo>
                    <a:pt x="952367" y="177519"/>
                    <a:pt x="937585" y="213207"/>
                    <a:pt x="911272" y="239520"/>
                  </a:cubicBezTo>
                  <a:cubicBezTo>
                    <a:pt x="884959" y="265833"/>
                    <a:pt x="849271" y="280615"/>
                    <a:pt x="812059" y="280615"/>
                  </a:cubicBezTo>
                  <a:lnTo>
                    <a:pt x="140308" y="280615"/>
                  </a:lnTo>
                  <a:cubicBezTo>
                    <a:pt x="62818" y="280615"/>
                    <a:pt x="0" y="217797"/>
                    <a:pt x="0" y="140308"/>
                  </a:cubicBezTo>
                  <a:lnTo>
                    <a:pt x="0" y="140308"/>
                  </a:lnTo>
                  <a:cubicBezTo>
                    <a:pt x="0" y="62818"/>
                    <a:pt x="62818" y="0"/>
                    <a:pt x="14030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952367" cy="309190"/>
            </a:xfrm>
            <a:prstGeom prst="rect">
              <a:avLst/>
            </a:prstGeom>
          </p:spPr>
          <p:txBody>
            <a:bodyPr anchor="ctr" rtlCol="false" tIns="40640" lIns="40640" bIns="40640" rIns="40640"/>
            <a:lstStyle/>
            <a:p>
              <a:pPr algn="ctr">
                <a:lnSpc>
                  <a:spcPts val="2127"/>
                </a:lnSpc>
              </a:pPr>
            </a:p>
          </p:txBody>
        </p:sp>
      </p:grpSp>
      <p:sp>
        <p:nvSpPr>
          <p:cNvPr name="AutoShape 6" id="6"/>
          <p:cNvSpPr/>
          <p:nvPr/>
        </p:nvSpPr>
        <p:spPr>
          <a:xfrm>
            <a:off x="8867076" y="8374716"/>
            <a:ext cx="714075" cy="0"/>
          </a:xfrm>
          <a:prstGeom prst="line">
            <a:avLst/>
          </a:prstGeom>
          <a:ln cap="flat" w="19050">
            <a:solidFill>
              <a:srgbClr val="000000">
                <a:alpha val="70980"/>
              </a:srgbClr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7" id="7"/>
          <p:cNvGrpSpPr/>
          <p:nvPr/>
        </p:nvGrpSpPr>
        <p:grpSpPr>
          <a:xfrm rot="0">
            <a:off x="4077351" y="6115737"/>
            <a:ext cx="10133297" cy="3713181"/>
            <a:chOff x="0" y="0"/>
            <a:chExt cx="2668852" cy="97795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668852" cy="977957"/>
            </a:xfrm>
            <a:custGeom>
              <a:avLst/>
              <a:gdLst/>
              <a:ahLst/>
              <a:cxnLst/>
              <a:rect r="r" b="b" t="t" l="l"/>
              <a:pathLst>
                <a:path h="977957" w="2668852">
                  <a:moveTo>
                    <a:pt x="0" y="0"/>
                  </a:moveTo>
                  <a:lnTo>
                    <a:pt x="2668852" y="0"/>
                  </a:lnTo>
                  <a:lnTo>
                    <a:pt x="2668852" y="977957"/>
                  </a:lnTo>
                  <a:lnTo>
                    <a:pt x="0" y="977957"/>
                  </a:ln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2668852" cy="10065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27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3587805" y="6571906"/>
            <a:ext cx="10737707" cy="3062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5"/>
              </a:lnSpc>
            </a:pPr>
            <a:r>
              <a:rPr lang="en-US" sz="5746" spc="160">
                <a:solidFill>
                  <a:srgbClr val="404040"/>
                </a:solidFill>
                <a:latin typeface="Now Bold"/>
              </a:rPr>
              <a:t>PARTNERSKÉ VZTAHY U HRANIČNÍ PORUCHY OSOBNOSTI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746625" y="8953424"/>
            <a:ext cx="2512675" cy="271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23"/>
              </a:lnSpc>
            </a:pPr>
            <a:r>
              <a:rPr lang="en-US" sz="1740">
                <a:solidFill>
                  <a:srgbClr val="000000"/>
                </a:solidFill>
                <a:latin typeface="Now"/>
              </a:rPr>
              <a:t>PhDr.  Nelly  Kalinová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721" y="641706"/>
            <a:ext cx="16344579" cy="2868649"/>
            <a:chOff x="0" y="0"/>
            <a:chExt cx="4304745" cy="7555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04745" cy="755529"/>
            </a:xfrm>
            <a:custGeom>
              <a:avLst/>
              <a:gdLst/>
              <a:ahLst/>
              <a:cxnLst/>
              <a:rect r="r" b="b" t="t" l="l"/>
              <a:pathLst>
                <a:path h="755529" w="4304745">
                  <a:moveTo>
                    <a:pt x="0" y="0"/>
                  </a:moveTo>
                  <a:lnTo>
                    <a:pt x="4304745" y="0"/>
                  </a:lnTo>
                  <a:lnTo>
                    <a:pt x="4304745" y="755529"/>
                  </a:lnTo>
                  <a:lnTo>
                    <a:pt x="0" y="755529"/>
                  </a:lnTo>
                  <a:close/>
                </a:path>
              </a:pathLst>
            </a:custGeom>
            <a:solidFill>
              <a:srgbClr val="F1EDE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304745" cy="8031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00961" y="1679630"/>
            <a:ext cx="9473366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ATTACHMENT V DOSPĚLOSTI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91105" y="5325412"/>
            <a:ext cx="6747921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bezpečí - hierarchizace emocionálních a sociálních potřeb (autonomie, přijetí, blízkost)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77243" y="4899962"/>
            <a:ext cx="3387823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Primární potřeba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115872" y="5325412"/>
            <a:ext cx="6747921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k dosažení pocitu bezpečí, strategie zvládání stresu nebo získávání potřeby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vyhýbavost (potlačování emocionálních reakcí)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úzkostnost (projev psychické nepohody ve snaze získat pozornosti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115872" y="4899962"/>
            <a:ext cx="202914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Strategie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43201" y="7497926"/>
            <a:ext cx="6747921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obraz vztahů, self, druhých, díky kterým se orientujeme ve světě; sebevědomí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77243" y="7196301"/>
            <a:ext cx="5283996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Přesvědčení, postoje, očekávání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2145018" y="1152116"/>
            <a:ext cx="5359882" cy="3751917"/>
          </a:xfrm>
          <a:custGeom>
            <a:avLst/>
            <a:gdLst/>
            <a:ahLst/>
            <a:cxnLst/>
            <a:rect r="r" b="b" t="t" l="l"/>
            <a:pathLst>
              <a:path h="3751917" w="5359882">
                <a:moveTo>
                  <a:pt x="0" y="0"/>
                </a:moveTo>
                <a:lnTo>
                  <a:pt x="5359882" y="0"/>
                </a:lnTo>
                <a:lnTo>
                  <a:pt x="5359882" y="3751917"/>
                </a:lnTo>
                <a:lnTo>
                  <a:pt x="0" y="37519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100961" y="2338240"/>
            <a:ext cx="6747921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tendence k relativní stabilitě, produkuje rozdíly v prožívání vztahovosti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115872" y="7347113"/>
            <a:ext cx="5283996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Vzpomínky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115872" y="7696363"/>
            <a:ext cx="6747921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nejen obsahově, ale i jejich zpracování - připisování motivů jednotlivým aktérům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89861" y="1028700"/>
            <a:ext cx="11397298" cy="8229600"/>
            <a:chOff x="0" y="0"/>
            <a:chExt cx="3001758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01757" cy="2167467"/>
            </a:xfrm>
            <a:custGeom>
              <a:avLst/>
              <a:gdLst/>
              <a:ahLst/>
              <a:cxnLst/>
              <a:rect r="r" b="b" t="t" l="l"/>
              <a:pathLst>
                <a:path h="2167467" w="3001757">
                  <a:moveTo>
                    <a:pt x="0" y="0"/>
                  </a:moveTo>
                  <a:lnTo>
                    <a:pt x="3001757" y="0"/>
                  </a:lnTo>
                  <a:lnTo>
                    <a:pt x="3001757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1EDE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3001758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712034" y="3475768"/>
            <a:ext cx="5359882" cy="3751917"/>
          </a:xfrm>
          <a:custGeom>
            <a:avLst/>
            <a:gdLst/>
            <a:ahLst/>
            <a:cxnLst/>
            <a:rect r="r" b="b" t="t" l="l"/>
            <a:pathLst>
              <a:path h="3751917" w="5359882">
                <a:moveTo>
                  <a:pt x="0" y="0"/>
                </a:moveTo>
                <a:lnTo>
                  <a:pt x="5359882" y="0"/>
                </a:lnTo>
                <a:lnTo>
                  <a:pt x="5359882" y="3751917"/>
                </a:lnTo>
                <a:lnTo>
                  <a:pt x="0" y="37519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251785" y="2992640"/>
            <a:ext cx="5632186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ATTACHMENT VDOSPĚLOSTI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251785" y="4457463"/>
            <a:ext cx="7780720" cy="316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úkolem vnitřních pracovních modelů je dosažení potřeb a přiřazení významu zkušenostem (“Co to znamená, když se někdo takhle chová?”)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při aktivaci ovlivňují kognici, chování a emoce (jsou silně emočně nabité) - situace je zpracována optikou pracovního modelu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mají tendenci být </a:t>
            </a:r>
            <a:r>
              <a:rPr lang="en-US" sz="2000">
                <a:solidFill>
                  <a:srgbClr val="504C44"/>
                </a:solidFill>
                <a:latin typeface="Inter Bold"/>
              </a:rPr>
              <a:t>sebenaplňující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"/>
              </a:rPr>
              <a:t>ovlivňují pozornost, paměť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"/>
              </a:rPr>
              <a:t>atribuční styl </a:t>
            </a:r>
            <a:r>
              <a:rPr lang="en-US" sz="2000">
                <a:solidFill>
                  <a:srgbClr val="504C44"/>
                </a:solidFill>
                <a:latin typeface="Inter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92078" y="4513020"/>
            <a:ext cx="7883611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biologické predispozice (temperamentové charakteristiky) - emoční zranitelnosti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vliv prostředí (rozvoj mechanismů emoční regulace)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interakce vede nejen ke snížené schopnosti emoční regulace, ale zároveň zanechává stopy na vlastním sebepojetí a chápání vztahů 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0323326" y="3992453"/>
            <a:ext cx="6551476" cy="3935072"/>
          </a:xfrm>
          <a:custGeom>
            <a:avLst/>
            <a:gdLst/>
            <a:ahLst/>
            <a:cxnLst/>
            <a:rect r="r" b="b" t="t" l="l"/>
            <a:pathLst>
              <a:path h="3935072" w="6551476">
                <a:moveTo>
                  <a:pt x="0" y="0"/>
                </a:moveTo>
                <a:lnTo>
                  <a:pt x="6551476" y="0"/>
                </a:lnTo>
                <a:lnTo>
                  <a:pt x="6551476" y="3935072"/>
                </a:lnTo>
                <a:lnTo>
                  <a:pt x="0" y="3935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92078" y="1880691"/>
            <a:ext cx="9750229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BIOSOCIÁLNÍ TEORIE- VÝVOJ ATTACHMENTU U HPO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430004" y="6015104"/>
            <a:ext cx="3121583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8289689" y="2385038"/>
            <a:ext cx="9502345" cy="6651641"/>
          </a:xfrm>
          <a:custGeom>
            <a:avLst/>
            <a:gdLst/>
            <a:ahLst/>
            <a:cxnLst/>
            <a:rect r="r" b="b" t="t" l="l"/>
            <a:pathLst>
              <a:path h="6651641" w="9502345">
                <a:moveTo>
                  <a:pt x="0" y="0"/>
                </a:moveTo>
                <a:lnTo>
                  <a:pt x="9502345" y="0"/>
                </a:lnTo>
                <a:lnTo>
                  <a:pt x="9502345" y="6651642"/>
                </a:lnTo>
                <a:lnTo>
                  <a:pt x="0" y="6651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52104" y="5803377"/>
            <a:ext cx="4703618" cy="376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63"/>
              </a:lnSpc>
              <a:spcBef>
                <a:spcPct val="0"/>
              </a:spcBef>
            </a:pPr>
            <a:r>
              <a:rPr lang="en-US" sz="2116" spc="1693">
                <a:solidFill>
                  <a:srgbClr val="171616"/>
                </a:solidFill>
                <a:latin typeface="Raleway"/>
              </a:rPr>
              <a:t>HPO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64789" y="4030850"/>
            <a:ext cx="9710335" cy="3759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5079"/>
              </a:lnSpc>
              <a:spcBef>
                <a:spcPct val="0"/>
              </a:spcBef>
            </a:pPr>
            <a:r>
              <a:rPr lang="en-US" sz="10771">
                <a:solidFill>
                  <a:srgbClr val="171616"/>
                </a:solidFill>
                <a:latin typeface="Raleway"/>
              </a:rPr>
              <a:t>STABILNÍ NESTABILITA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103477" y="713251"/>
            <a:ext cx="1155823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Page 01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1550" y="9229725"/>
            <a:ext cx="545862" cy="540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239"/>
              </a:lnSpc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20</a:t>
            </a:r>
          </a:p>
          <a:p>
            <a:pPr algn="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22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49305" y="5987132"/>
            <a:ext cx="18288000" cy="7547311"/>
            <a:chOff x="0" y="0"/>
            <a:chExt cx="24384000" cy="1006308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3545" r="0" b="23545"/>
            <a:stretch>
              <a:fillRect/>
            </a:stretch>
          </p:blipFill>
          <p:spPr>
            <a:xfrm flipH="false" flipV="false">
              <a:off x="0" y="0"/>
              <a:ext cx="24384000" cy="10063081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457384" y="1739411"/>
            <a:ext cx="7686616" cy="2076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171616"/>
                </a:solidFill>
                <a:latin typeface="Raleway"/>
              </a:rPr>
              <a:t>Otázka podobnosti ve vztazích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1569231"/>
            <a:ext cx="7041864" cy="2473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studie přitažlivosti a podobnosti partnerů v párech - princip asortativního párování </a:t>
            </a:r>
          </a:p>
          <a:p>
            <a:pPr marL="690879" indent="-230293" lvl="2">
              <a:lnSpc>
                <a:spcPts val="2239"/>
              </a:lnSpc>
              <a:buFont typeface="Arial"/>
              <a:buChar char="⚬"/>
            </a:pPr>
            <a:r>
              <a:rPr lang="en-US" sz="1599">
                <a:solidFill>
                  <a:srgbClr val="171616"/>
                </a:solidFill>
                <a:latin typeface="Open Sans Italics"/>
              </a:rPr>
              <a:t>princip konvergence, sociální homogamie, aktivního výběru, trhu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demografie (r=0,7-0,9), postoje (r=0,4-0,7), střední korelace u schopností a inteligence, osobnostní vlastnosti spíše nízké korelace (r=0,3)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oblast duševních onemocnění (r=0,2-0,5)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 Bold"/>
              </a:rPr>
              <a:t>attachmentové styly (podobnost vs. komplementarita)</a:t>
            </a:r>
          </a:p>
          <a:p>
            <a:pPr>
              <a:lnSpc>
                <a:spcPts val="2239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5143500"/>
            <a:chOff x="0" y="0"/>
            <a:chExt cx="24384000" cy="6858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8906" r="0" b="28906"/>
            <a:stretch>
              <a:fillRect/>
            </a:stretch>
          </p:blipFill>
          <p:spPr>
            <a:xfrm flipH="false" flipV="false">
              <a:off x="0" y="0"/>
              <a:ext cx="24384000" cy="6858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584608" y="6158840"/>
            <a:ext cx="7686616" cy="2076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171616"/>
                </a:solidFill>
                <a:latin typeface="Raleway"/>
              </a:rPr>
              <a:t>Otázka partnerské spokojenosti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661528" y="6313780"/>
            <a:ext cx="7041864" cy="2197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 Bold"/>
              </a:rPr>
              <a:t>Behaviorální faktory</a:t>
            </a:r>
            <a:r>
              <a:rPr lang="en-US" sz="1599">
                <a:solidFill>
                  <a:srgbClr val="171616"/>
                </a:solidFill>
                <a:latin typeface="Open Sans"/>
              </a:rPr>
              <a:t> - poměr pozitivního a negativního chování,  především komunikačního; podpora vs. pohrdání, defenzivita,stažení, demand/withdrawal pattern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 Bold"/>
              </a:rPr>
              <a:t>Kognitivní faktory -</a:t>
            </a:r>
            <a:r>
              <a:rPr lang="en-US" sz="1599">
                <a:solidFill>
                  <a:srgbClr val="171616"/>
                </a:solidFill>
                <a:latin typeface="Open Sans"/>
              </a:rPr>
              <a:t>vnitřní přesvědčení a očekávání ohledně atribucí vs. pozitivní iluze 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 Bold"/>
              </a:rPr>
              <a:t>Osobnostní faktory - </a:t>
            </a:r>
            <a:r>
              <a:rPr lang="en-US" sz="1599">
                <a:solidFill>
                  <a:srgbClr val="171616"/>
                </a:solidFill>
                <a:latin typeface="Open Sans"/>
              </a:rPr>
              <a:t>neuroticismus - citlivost na negativní stimuly, snížená frustrační tolerance, sklony k negativnímu afektu; svědomitost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 Bold"/>
              </a:rPr>
              <a:t>Attachmentové vzorce </a:t>
            </a:r>
            <a:r>
              <a:rPr lang="en-US" sz="1599">
                <a:solidFill>
                  <a:srgbClr val="171616"/>
                </a:solidFill>
                <a:latin typeface="Open Sans"/>
              </a:rPr>
              <a:t>- jistá vs. nejistá vazba, role úzkostnosti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bg>
      <p:bgPr>
        <a:solidFill>
          <a:srgbClr val="FFFF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3774616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774617" cy="1913890"/>
            </a:xfrm>
            <a:custGeom>
              <a:avLst/>
              <a:gdLst/>
              <a:ahLst/>
              <a:cxnLst/>
              <a:rect r="r" b="b" t="t" l="l"/>
              <a:pathLst>
                <a:path h="1913890" w="3774617">
                  <a:moveTo>
                    <a:pt x="0" y="0"/>
                  </a:moveTo>
                  <a:lnTo>
                    <a:pt x="3774617" y="0"/>
                  </a:lnTo>
                  <a:lnTo>
                    <a:pt x="3774617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CF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987547" y="5137510"/>
            <a:ext cx="14312905" cy="912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07"/>
              </a:lnSpc>
              <a:spcBef>
                <a:spcPct val="0"/>
              </a:spcBef>
            </a:pPr>
            <a:r>
              <a:rPr lang="en-US" sz="5291">
                <a:solidFill>
                  <a:srgbClr val="171616"/>
                </a:solidFill>
                <a:latin typeface="Raleway"/>
              </a:rPr>
              <a:t>Teorie vztahové závislosti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168445" y="7011646"/>
            <a:ext cx="5951111" cy="396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171616"/>
                </a:solidFill>
                <a:latin typeface="Open Sans Bold"/>
              </a:rPr>
              <a:t>C. Rusbult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87547" y="2783864"/>
            <a:ext cx="14693841" cy="1769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38"/>
              </a:lnSpc>
              <a:spcBef>
                <a:spcPct val="0"/>
              </a:spcBef>
            </a:pPr>
            <a:r>
              <a:rPr lang="en-US" sz="5170">
                <a:solidFill>
                  <a:srgbClr val="171616"/>
                </a:solidFill>
                <a:latin typeface="Open Sans Bold"/>
              </a:rPr>
              <a:t>PROČ ZŮSTÁVÁME V NESPOKOJENÝCH, NESTABILNÍCH VZTAZÍCH?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818769" y="-411398"/>
            <a:ext cx="16036143" cy="10698398"/>
          </a:xfrm>
          <a:custGeom>
            <a:avLst/>
            <a:gdLst/>
            <a:ahLst/>
            <a:cxnLst/>
            <a:rect r="r" b="b" t="t" l="l"/>
            <a:pathLst>
              <a:path h="10698398" w="16036143">
                <a:moveTo>
                  <a:pt x="0" y="0"/>
                </a:moveTo>
                <a:lnTo>
                  <a:pt x="16036143" y="0"/>
                </a:lnTo>
                <a:lnTo>
                  <a:pt x="16036143" y="10698398"/>
                </a:lnTo>
                <a:lnTo>
                  <a:pt x="0" y="106983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64768" y="2362454"/>
            <a:ext cx="5608462" cy="101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171616"/>
                </a:solidFill>
                <a:latin typeface="Raleway"/>
              </a:rPr>
              <a:t>Z výzkumu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064768" y="4722083"/>
            <a:ext cx="5951111" cy="5252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88618" indent="-194309" lvl="1">
              <a:lnSpc>
                <a:spcPts val="2519"/>
              </a:lnSpc>
              <a:buFont typeface="Arial"/>
              <a:buChar char="•"/>
            </a:pPr>
            <a:r>
              <a:rPr lang="en-US" sz="1799">
                <a:solidFill>
                  <a:srgbClr val="171616"/>
                </a:solidFill>
                <a:latin typeface="Open Sans"/>
              </a:rPr>
              <a:t>často porucha osobnosti (kolem 50%) - paranoidní, disociální, anankastická, anxiózní</a:t>
            </a:r>
          </a:p>
          <a:p>
            <a:pPr marL="388618" indent="-194309" lvl="1">
              <a:lnSpc>
                <a:spcPts val="2519"/>
              </a:lnSpc>
              <a:buFont typeface="Arial"/>
              <a:buChar char="•"/>
            </a:pPr>
            <a:r>
              <a:rPr lang="en-US" sz="1799">
                <a:solidFill>
                  <a:srgbClr val="171616"/>
                </a:solidFill>
                <a:latin typeface="Open Sans"/>
              </a:rPr>
              <a:t>čím více symptomů HPO u jednoho, tím více u druhého (jako akcentace osobnosti)</a:t>
            </a:r>
          </a:p>
          <a:p>
            <a:pPr marL="388618" indent="-194309" lvl="1">
              <a:lnSpc>
                <a:spcPts val="2519"/>
              </a:lnSpc>
              <a:buFont typeface="Arial"/>
              <a:buChar char="•"/>
            </a:pPr>
            <a:r>
              <a:rPr lang="en-US" sz="1799">
                <a:solidFill>
                  <a:srgbClr val="171616"/>
                </a:solidFill>
                <a:latin typeface="Open Sans"/>
              </a:rPr>
              <a:t>Paris, Braveremanová (1995)</a:t>
            </a:r>
          </a:p>
          <a:p>
            <a:pPr marL="777237" indent="-259079" lvl="2">
              <a:lnSpc>
                <a:spcPts val="2519"/>
              </a:lnSpc>
              <a:buFont typeface="Arial"/>
              <a:buChar char="⚬"/>
            </a:pPr>
            <a:r>
              <a:rPr lang="en-US" sz="1799">
                <a:solidFill>
                  <a:srgbClr val="171616"/>
                </a:solidFill>
                <a:latin typeface="Open Sans"/>
              </a:rPr>
              <a:t>partner-pečovatel</a:t>
            </a:r>
          </a:p>
          <a:p>
            <a:pPr marL="777237" indent="-259079" lvl="2">
              <a:lnSpc>
                <a:spcPts val="2519"/>
              </a:lnSpc>
              <a:buFont typeface="Arial"/>
              <a:buChar char="⚬"/>
            </a:pPr>
            <a:r>
              <a:rPr lang="en-US" sz="1799">
                <a:solidFill>
                  <a:srgbClr val="171616"/>
                </a:solidFill>
                <a:latin typeface="Open Sans"/>
              </a:rPr>
              <a:t>emočně zralý partner</a:t>
            </a:r>
          </a:p>
          <a:p>
            <a:pPr marL="777237" indent="-259079" lvl="2">
              <a:lnSpc>
                <a:spcPts val="2519"/>
              </a:lnSpc>
              <a:buFont typeface="Arial"/>
              <a:buChar char="⚬"/>
            </a:pPr>
            <a:r>
              <a:rPr lang="en-US" sz="1799">
                <a:solidFill>
                  <a:srgbClr val="171616"/>
                </a:solidFill>
                <a:latin typeface="Open Sans"/>
              </a:rPr>
              <a:t>partner s narcistními rysy</a:t>
            </a:r>
          </a:p>
          <a:p>
            <a:pPr marL="1165855" indent="-291464" lvl="3">
              <a:lnSpc>
                <a:spcPts val="2519"/>
              </a:lnSpc>
              <a:buFont typeface="Arial"/>
              <a:buChar char="￭"/>
            </a:pPr>
            <a:r>
              <a:rPr lang="en-US" sz="1799">
                <a:solidFill>
                  <a:srgbClr val="171616"/>
                </a:solidFill>
                <a:latin typeface="Open Sans"/>
              </a:rPr>
              <a:t>absence stálého sebepojetí</a:t>
            </a:r>
          </a:p>
          <a:p>
            <a:pPr marL="1165855" indent="-291464" lvl="3">
              <a:lnSpc>
                <a:spcPts val="2519"/>
              </a:lnSpc>
              <a:buFont typeface="Arial"/>
              <a:buChar char="￭"/>
            </a:pPr>
            <a:r>
              <a:rPr lang="en-US" sz="1799">
                <a:solidFill>
                  <a:srgbClr val="171616"/>
                </a:solidFill>
                <a:latin typeface="Open Sans"/>
              </a:rPr>
              <a:t>závislost a neschopnost naplňovat potřeby projikují do druhého - pro něj jsou atraktivní otevřeností, nepředvídatelností a emoční expresivitou</a:t>
            </a:r>
          </a:p>
          <a:p>
            <a:pPr marL="1165855" indent="-291464" lvl="3">
              <a:lnSpc>
                <a:spcPts val="2519"/>
              </a:lnSpc>
              <a:buFont typeface="Arial"/>
              <a:buChar char="￭"/>
            </a:pPr>
            <a:r>
              <a:rPr lang="en-US" sz="1799">
                <a:solidFill>
                  <a:srgbClr val="171616"/>
                </a:solidFill>
                <a:latin typeface="Open Sans"/>
              </a:rPr>
              <a:t>proces </a:t>
            </a:r>
            <a:r>
              <a:rPr lang="en-US" sz="1799">
                <a:solidFill>
                  <a:srgbClr val="171616"/>
                </a:solidFill>
                <a:latin typeface="Open Sans Bold"/>
              </a:rPr>
              <a:t>idealizace a devalvace, když přestanou být potřeby naplňovány</a:t>
            </a:r>
          </a:p>
          <a:p>
            <a:pPr marL="1036318" indent="-259080" lvl="3">
              <a:lnSpc>
                <a:spcPts val="2239"/>
              </a:lnSpc>
              <a:buFont typeface="Arial"/>
              <a:buChar char="￭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partner s HPO opouští svoje potřeby (protože je vnímá jako inherentně špatné)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064768" y="4058039"/>
            <a:ext cx="595111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171616"/>
                </a:solidFill>
                <a:latin typeface="Open Sans Bold"/>
              </a:rPr>
              <a:t>Osobnosti partnerů 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818769" y="-411398"/>
            <a:ext cx="16036143" cy="10698398"/>
          </a:xfrm>
          <a:custGeom>
            <a:avLst/>
            <a:gdLst/>
            <a:ahLst/>
            <a:cxnLst/>
            <a:rect r="r" b="b" t="t" l="l"/>
            <a:pathLst>
              <a:path h="10698398" w="16036143">
                <a:moveTo>
                  <a:pt x="0" y="0"/>
                </a:moveTo>
                <a:lnTo>
                  <a:pt x="16036143" y="0"/>
                </a:lnTo>
                <a:lnTo>
                  <a:pt x="16036143" y="10698398"/>
                </a:lnTo>
                <a:lnTo>
                  <a:pt x="0" y="106983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1242640" y="4137897"/>
          <a:ext cx="8902718" cy="5676900"/>
        </p:xfrm>
        <a:graphic>
          <a:graphicData uri="http://schemas.openxmlformats.org/drawingml/2006/table">
            <a:tbl>
              <a:tblPr/>
              <a:tblGrid>
                <a:gridCol w="1976770"/>
                <a:gridCol w="1461675"/>
                <a:gridCol w="1461675"/>
                <a:gridCol w="2123940"/>
                <a:gridCol w="1878657"/>
              </a:tblGrid>
              <a:tr h="157265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 Bold"/>
                        </a:rPr>
                        <a:t>Typ vazby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Ženy s HPO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 Bold"/>
                        </a:rPr>
                        <a:t>Partneři žen s HPO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Ženy - kontrolní skupina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Muži - kontrolní skupina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06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Secure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0%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31,4%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68,6%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65,7%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06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Fearful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37,1%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22,9%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2,9%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8,6%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06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Preoccupied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60,5%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31,4%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22,9%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17,1%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06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Dissmissing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2,9%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14,3%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5,7%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Inter"/>
                        </a:rPr>
                        <a:t>6%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2064768" y="2362454"/>
            <a:ext cx="5608462" cy="101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171616"/>
                </a:solidFill>
                <a:latin typeface="Raleway"/>
              </a:rPr>
              <a:t>Z výzkumu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93444" y="3569572"/>
            <a:ext cx="595111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171616"/>
                </a:solidFill>
                <a:latin typeface="Open Sans Bold"/>
              </a:rPr>
              <a:t>Attachment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77412" cy="977412"/>
            <a:chOff x="0" y="0"/>
            <a:chExt cx="1913890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DD0BC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047993" y="5930569"/>
            <a:ext cx="8240007" cy="4668728"/>
            <a:chOff x="0" y="0"/>
            <a:chExt cx="10986676" cy="622497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0" t="13679" r="0" b="13679"/>
            <a:stretch>
              <a:fillRect/>
            </a:stretch>
          </p:blipFill>
          <p:spPr>
            <a:xfrm flipH="false" flipV="false">
              <a:off x="0" y="0"/>
              <a:ext cx="10986676" cy="6224971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2386310" y="1885563"/>
            <a:ext cx="4822055" cy="614734"/>
            <a:chOff x="0" y="0"/>
            <a:chExt cx="16099097" cy="20523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099096" cy="2052375"/>
            </a:xfrm>
            <a:custGeom>
              <a:avLst/>
              <a:gdLst/>
              <a:ahLst/>
              <a:cxnLst/>
              <a:rect r="r" b="b" t="t" l="l"/>
              <a:pathLst>
                <a:path h="2052375" w="16099096">
                  <a:moveTo>
                    <a:pt x="0" y="0"/>
                  </a:moveTo>
                  <a:lnTo>
                    <a:pt x="16099096" y="0"/>
                  </a:lnTo>
                  <a:lnTo>
                    <a:pt x="16099096" y="2052375"/>
                  </a:lnTo>
                  <a:lnTo>
                    <a:pt x="0" y="2052375"/>
                  </a:lnTo>
                  <a:close/>
                </a:path>
              </a:pathLst>
            </a:custGeom>
            <a:solidFill>
              <a:srgbClr val="DDD0BC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524606" y="1885563"/>
            <a:ext cx="4822055" cy="614734"/>
            <a:chOff x="0" y="0"/>
            <a:chExt cx="16099097" cy="20523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6099096" cy="2052375"/>
            </a:xfrm>
            <a:custGeom>
              <a:avLst/>
              <a:gdLst/>
              <a:ahLst/>
              <a:cxnLst/>
              <a:rect r="r" b="b" t="t" l="l"/>
              <a:pathLst>
                <a:path h="2052375" w="16099096">
                  <a:moveTo>
                    <a:pt x="0" y="0"/>
                  </a:moveTo>
                  <a:lnTo>
                    <a:pt x="16099096" y="0"/>
                  </a:lnTo>
                  <a:lnTo>
                    <a:pt x="16099096" y="2052375"/>
                  </a:lnTo>
                  <a:lnTo>
                    <a:pt x="0" y="2052375"/>
                  </a:lnTo>
                  <a:close/>
                </a:path>
              </a:pathLst>
            </a:custGeom>
            <a:solidFill>
              <a:srgbClr val="DDD0BC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-1141420" y="4661509"/>
            <a:ext cx="10086562" cy="7206849"/>
          </a:xfrm>
          <a:custGeom>
            <a:avLst/>
            <a:gdLst/>
            <a:ahLst/>
            <a:cxnLst/>
            <a:rect r="r" b="b" t="t" l="l"/>
            <a:pathLst>
              <a:path h="7206849" w="10086562">
                <a:moveTo>
                  <a:pt x="0" y="0"/>
                </a:moveTo>
                <a:lnTo>
                  <a:pt x="10086563" y="0"/>
                </a:lnTo>
                <a:lnTo>
                  <a:pt x="10086563" y="7206849"/>
                </a:lnTo>
                <a:lnTo>
                  <a:pt x="0" y="72068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545062" y="374406"/>
            <a:ext cx="8502931" cy="101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171616"/>
                </a:solidFill>
                <a:latin typeface="Raleway"/>
              </a:rPr>
              <a:t>Typy partnerů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453014" y="2054653"/>
            <a:ext cx="4575021" cy="247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1"/>
              </a:lnSpc>
              <a:spcBef>
                <a:spcPct val="0"/>
              </a:spcBef>
            </a:pPr>
            <a:r>
              <a:rPr lang="en-US" sz="1487" spc="187">
                <a:solidFill>
                  <a:srgbClr val="000000"/>
                </a:solidFill>
                <a:latin typeface="Open Sans Bold"/>
              </a:rPr>
              <a:t>NEJISTÝ, ZÁVISLÝ TYP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386310" y="2668062"/>
            <a:ext cx="4822055" cy="275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odvozuje sebehodnocení od přijetí druhých 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trvale trpí pocitem nižší hodnoty, rozvíjí strategie, aby opuštění předešel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vyhýbavý, úzkostný, negativistický, závislý a impulzivní typ (,ávislý, hraniční, pasivně-agresivní PO)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vstupování pouze do vztahů, kterými se cítí přijímán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podřízenost, submisivita, neschopnost se samostatně rozhodovat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698199" y="2054653"/>
            <a:ext cx="4575021" cy="247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1"/>
              </a:lnSpc>
              <a:spcBef>
                <a:spcPct val="0"/>
              </a:spcBef>
            </a:pPr>
            <a:r>
              <a:rPr lang="en-US" sz="1487" spc="187">
                <a:solidFill>
                  <a:srgbClr val="000000"/>
                </a:solidFill>
                <a:latin typeface="Open Sans Bold"/>
              </a:rPr>
              <a:t>SEBEJISTÝ TYP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574682" y="2668062"/>
            <a:ext cx="4822055" cy="1645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pocit vlastní důležitosti - imaginativní nadřazenost (ctižádostivý, resp. narcistický typ PO) nebo motivovaný zvýšenou vnímavostí vůči okolí (paranoidní PO)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autonomie a sebeprosazování</a:t>
            </a:r>
          </a:p>
          <a:p>
            <a:pPr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171616"/>
                </a:solidFill>
                <a:latin typeface="Open Sans"/>
              </a:rPr>
              <a:t>citlivost ke kritice, neústupnost, vyhýbavost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690330" y="8514229"/>
            <a:ext cx="1453670" cy="428324"/>
            <a:chOff x="0" y="0"/>
            <a:chExt cx="952367" cy="28061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52367" cy="280615"/>
            </a:xfrm>
            <a:custGeom>
              <a:avLst/>
              <a:gdLst/>
              <a:ahLst/>
              <a:cxnLst/>
              <a:rect r="r" b="b" t="t" l="l"/>
              <a:pathLst>
                <a:path h="280615" w="952367">
                  <a:moveTo>
                    <a:pt x="140308" y="0"/>
                  </a:moveTo>
                  <a:lnTo>
                    <a:pt x="812059" y="0"/>
                  </a:lnTo>
                  <a:cubicBezTo>
                    <a:pt x="889549" y="0"/>
                    <a:pt x="952367" y="62818"/>
                    <a:pt x="952367" y="140308"/>
                  </a:cubicBezTo>
                  <a:lnTo>
                    <a:pt x="952367" y="140308"/>
                  </a:lnTo>
                  <a:cubicBezTo>
                    <a:pt x="952367" y="177519"/>
                    <a:pt x="937585" y="213207"/>
                    <a:pt x="911272" y="239520"/>
                  </a:cubicBezTo>
                  <a:cubicBezTo>
                    <a:pt x="884959" y="265833"/>
                    <a:pt x="849271" y="280615"/>
                    <a:pt x="812059" y="280615"/>
                  </a:cubicBezTo>
                  <a:lnTo>
                    <a:pt x="140308" y="280615"/>
                  </a:lnTo>
                  <a:cubicBezTo>
                    <a:pt x="62818" y="280615"/>
                    <a:pt x="0" y="217797"/>
                    <a:pt x="0" y="140308"/>
                  </a:cubicBezTo>
                  <a:lnTo>
                    <a:pt x="0" y="140308"/>
                  </a:lnTo>
                  <a:cubicBezTo>
                    <a:pt x="0" y="62818"/>
                    <a:pt x="62818" y="0"/>
                    <a:pt x="14030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952367" cy="309190"/>
            </a:xfrm>
            <a:prstGeom prst="rect">
              <a:avLst/>
            </a:prstGeom>
          </p:spPr>
          <p:txBody>
            <a:bodyPr anchor="ctr" rtlCol="false" tIns="40640" lIns="40640" bIns="40640" rIns="40640"/>
            <a:lstStyle/>
            <a:p>
              <a:pPr algn="ctr">
                <a:lnSpc>
                  <a:spcPts val="2127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>
            <a:off x="8072302" y="8728391"/>
            <a:ext cx="714075" cy="0"/>
          </a:xfrm>
          <a:prstGeom prst="line">
            <a:avLst/>
          </a:prstGeom>
          <a:ln cap="flat" w="19050">
            <a:solidFill>
              <a:srgbClr val="000000">
                <a:alpha val="70980"/>
              </a:srgbClr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330571" y="208158"/>
            <a:ext cx="2464704" cy="3761241"/>
          </a:xfrm>
          <a:custGeom>
            <a:avLst/>
            <a:gdLst/>
            <a:ahLst/>
            <a:cxnLst/>
            <a:rect r="r" b="b" t="t" l="l"/>
            <a:pathLst>
              <a:path h="3761241" w="2464704">
                <a:moveTo>
                  <a:pt x="0" y="0"/>
                </a:moveTo>
                <a:lnTo>
                  <a:pt x="2464704" y="0"/>
                </a:lnTo>
                <a:lnTo>
                  <a:pt x="2464704" y="3761241"/>
                </a:lnTo>
                <a:lnTo>
                  <a:pt x="0" y="3761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949939" y="208158"/>
            <a:ext cx="2415245" cy="3761241"/>
          </a:xfrm>
          <a:custGeom>
            <a:avLst/>
            <a:gdLst/>
            <a:ahLst/>
            <a:cxnLst/>
            <a:rect r="r" b="b" t="t" l="l"/>
            <a:pathLst>
              <a:path h="3761241" w="2415245">
                <a:moveTo>
                  <a:pt x="0" y="0"/>
                </a:moveTo>
                <a:lnTo>
                  <a:pt x="2415245" y="0"/>
                </a:lnTo>
                <a:lnTo>
                  <a:pt x="2415245" y="3761241"/>
                </a:lnTo>
                <a:lnTo>
                  <a:pt x="0" y="37612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573986" y="208158"/>
            <a:ext cx="2431509" cy="3761241"/>
          </a:xfrm>
          <a:custGeom>
            <a:avLst/>
            <a:gdLst/>
            <a:ahLst/>
            <a:cxnLst/>
            <a:rect r="r" b="b" t="t" l="l"/>
            <a:pathLst>
              <a:path h="3761241" w="2431509">
                <a:moveTo>
                  <a:pt x="0" y="0"/>
                </a:moveTo>
                <a:lnTo>
                  <a:pt x="2431509" y="0"/>
                </a:lnTo>
                <a:lnTo>
                  <a:pt x="2431509" y="3761241"/>
                </a:lnTo>
                <a:lnTo>
                  <a:pt x="0" y="37612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157895" y="208158"/>
            <a:ext cx="2820931" cy="3761241"/>
          </a:xfrm>
          <a:custGeom>
            <a:avLst/>
            <a:gdLst/>
            <a:ahLst/>
            <a:cxnLst/>
            <a:rect r="r" b="b" t="t" l="l"/>
            <a:pathLst>
              <a:path h="3761241" w="2820931">
                <a:moveTo>
                  <a:pt x="0" y="0"/>
                </a:moveTo>
                <a:lnTo>
                  <a:pt x="2820931" y="0"/>
                </a:lnTo>
                <a:lnTo>
                  <a:pt x="2820931" y="3761241"/>
                </a:lnTo>
                <a:lnTo>
                  <a:pt x="0" y="37612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188376" y="208158"/>
            <a:ext cx="2937402" cy="5245361"/>
          </a:xfrm>
          <a:custGeom>
            <a:avLst/>
            <a:gdLst/>
            <a:ahLst/>
            <a:cxnLst/>
            <a:rect r="r" b="b" t="t" l="l"/>
            <a:pathLst>
              <a:path h="5245361" w="2937402">
                <a:moveTo>
                  <a:pt x="0" y="0"/>
                </a:moveTo>
                <a:lnTo>
                  <a:pt x="2937402" y="0"/>
                </a:lnTo>
                <a:lnTo>
                  <a:pt x="2937402" y="5245361"/>
                </a:lnTo>
                <a:lnTo>
                  <a:pt x="0" y="5245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530394" y="4291094"/>
            <a:ext cx="4388413" cy="5759792"/>
          </a:xfrm>
          <a:custGeom>
            <a:avLst/>
            <a:gdLst/>
            <a:ahLst/>
            <a:cxnLst/>
            <a:rect r="r" b="b" t="t" l="l"/>
            <a:pathLst>
              <a:path h="5759792" w="4388413">
                <a:moveTo>
                  <a:pt x="0" y="0"/>
                </a:moveTo>
                <a:lnTo>
                  <a:pt x="4388414" y="0"/>
                </a:lnTo>
                <a:lnTo>
                  <a:pt x="4388414" y="5759792"/>
                </a:lnTo>
                <a:lnTo>
                  <a:pt x="0" y="57597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149332" y="4291094"/>
            <a:ext cx="5798793" cy="5798793"/>
          </a:xfrm>
          <a:custGeom>
            <a:avLst/>
            <a:gdLst/>
            <a:ahLst/>
            <a:cxnLst/>
            <a:rect r="r" b="b" t="t" l="l"/>
            <a:pathLst>
              <a:path h="5798793" w="5798793">
                <a:moveTo>
                  <a:pt x="0" y="0"/>
                </a:moveTo>
                <a:lnTo>
                  <a:pt x="5798793" y="0"/>
                </a:lnTo>
                <a:lnTo>
                  <a:pt x="5798793" y="5798793"/>
                </a:lnTo>
                <a:lnTo>
                  <a:pt x="0" y="57987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801496" y="305297"/>
            <a:ext cx="4297188" cy="3985797"/>
          </a:xfrm>
          <a:custGeom>
            <a:avLst/>
            <a:gdLst/>
            <a:ahLst/>
            <a:cxnLst/>
            <a:rect r="r" b="b" t="t" l="l"/>
            <a:pathLst>
              <a:path h="3985797" w="4297188">
                <a:moveTo>
                  <a:pt x="0" y="0"/>
                </a:moveTo>
                <a:lnTo>
                  <a:pt x="4297188" y="0"/>
                </a:lnTo>
                <a:lnTo>
                  <a:pt x="4297188" y="3985797"/>
                </a:lnTo>
                <a:lnTo>
                  <a:pt x="0" y="39857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28700" y="4137664"/>
            <a:ext cx="5306727" cy="3524417"/>
          </a:xfrm>
          <a:custGeom>
            <a:avLst/>
            <a:gdLst/>
            <a:ahLst/>
            <a:cxnLst/>
            <a:rect r="r" b="b" t="t" l="l"/>
            <a:pathLst>
              <a:path h="3524417" w="5306727">
                <a:moveTo>
                  <a:pt x="0" y="0"/>
                </a:moveTo>
                <a:lnTo>
                  <a:pt x="5306727" y="0"/>
                </a:lnTo>
                <a:lnTo>
                  <a:pt x="5306727" y="3524417"/>
                </a:lnTo>
                <a:lnTo>
                  <a:pt x="0" y="35244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251361" y="7920757"/>
            <a:ext cx="6114376" cy="2172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39"/>
              </a:lnSpc>
              <a:spcBef>
                <a:spcPct val="0"/>
              </a:spcBef>
            </a:pPr>
            <a:r>
              <a:rPr lang="en-US" sz="6999">
                <a:solidFill>
                  <a:srgbClr val="404040"/>
                </a:solidFill>
                <a:latin typeface="Now Bold"/>
              </a:rPr>
              <a:t>JAK NA VZTAHY?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2255093"/>
            <a:ext cx="10602069" cy="7421448"/>
          </a:xfrm>
          <a:custGeom>
            <a:avLst/>
            <a:gdLst/>
            <a:ahLst/>
            <a:cxnLst/>
            <a:rect r="r" b="b" t="t" l="l"/>
            <a:pathLst>
              <a:path h="7421448" w="10602069">
                <a:moveTo>
                  <a:pt x="0" y="0"/>
                </a:moveTo>
                <a:lnTo>
                  <a:pt x="10602069" y="0"/>
                </a:lnTo>
                <a:lnTo>
                  <a:pt x="10602069" y="7421449"/>
                </a:lnTo>
                <a:lnTo>
                  <a:pt x="0" y="74214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144000" y="4800643"/>
            <a:ext cx="214954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E-mail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293547" y="4800643"/>
            <a:ext cx="536230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"/>
              </a:rPr>
              <a:t>nelly.kalinova@vfn.cz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3292518"/>
            <a:ext cx="4764688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DĚKUJI ZA POZORNOST!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683305"/>
            <a:ext cx="6651641" cy="6651641"/>
          </a:xfrm>
          <a:custGeom>
            <a:avLst/>
            <a:gdLst/>
            <a:ahLst/>
            <a:cxnLst/>
            <a:rect r="r" b="b" t="t" l="l"/>
            <a:pathLst>
              <a:path h="6651641" w="6651641">
                <a:moveTo>
                  <a:pt x="0" y="0"/>
                </a:moveTo>
                <a:lnTo>
                  <a:pt x="6651641" y="0"/>
                </a:lnTo>
                <a:lnTo>
                  <a:pt x="6651641" y="6651641"/>
                </a:lnTo>
                <a:lnTo>
                  <a:pt x="0" y="66516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452499" y="6521045"/>
            <a:ext cx="6689564" cy="4680557"/>
          </a:xfrm>
          <a:custGeom>
            <a:avLst/>
            <a:gdLst/>
            <a:ahLst/>
            <a:cxnLst/>
            <a:rect r="r" b="b" t="t" l="l"/>
            <a:pathLst>
              <a:path h="4680557" w="6689564">
                <a:moveTo>
                  <a:pt x="0" y="0"/>
                </a:moveTo>
                <a:lnTo>
                  <a:pt x="6689563" y="0"/>
                </a:lnTo>
                <a:lnTo>
                  <a:pt x="6689563" y="4680558"/>
                </a:lnTo>
                <a:lnTo>
                  <a:pt x="0" y="4680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452317" y="4345416"/>
            <a:ext cx="7829740" cy="281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odpověď na fundamentální lidskou potřebu náležení a blízkosti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k uspokojení potřeby musí být vztahy stabilní, příjemné, významné, naplněné častou interakcí a vzájemnou starostí o blaho druhého (Baumeister, Leary, 1995)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sekundárně naplňování dílčích potřeb (intimity, akceptace, bezpečí; sociální srovnávání, konfirmace vlastních postojů)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přispívají k fyzickému a duševnímu zdraví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452317" y="3088545"/>
            <a:ext cx="6000364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VZTAH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012155" y="1666878"/>
            <a:ext cx="6953243" cy="6953243"/>
          </a:xfrm>
          <a:custGeom>
            <a:avLst/>
            <a:gdLst/>
            <a:ahLst/>
            <a:cxnLst/>
            <a:rect r="r" b="b" t="t" l="l"/>
            <a:pathLst>
              <a:path h="6953243" w="6953243">
                <a:moveTo>
                  <a:pt x="0" y="0"/>
                </a:moveTo>
                <a:lnTo>
                  <a:pt x="6953243" y="0"/>
                </a:lnTo>
                <a:lnTo>
                  <a:pt x="6953243" y="6953244"/>
                </a:lnTo>
                <a:lnTo>
                  <a:pt x="0" y="69532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25953" y="3807917"/>
            <a:ext cx="7829740" cy="4578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základna pro rozvoj emoční kapacity a regulace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základ pro rozvoj self, identity a všech jejích kompotent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self </a:t>
            </a:r>
            <a:r>
              <a:rPr lang="en-US" sz="2000">
                <a:solidFill>
                  <a:srgbClr val="504C44"/>
                </a:solidFill>
                <a:latin typeface="Inter"/>
              </a:rPr>
              <a:t>- prožitek sebe sama jako vnímajícího, prožívajícího a jednajícího subjektu a schopnost nahlížet a reflektovat tento prožitek, vnímat sebe sama jako objekt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"/>
              </a:rPr>
              <a:t>rozlišování těla od ne-těla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"/>
              </a:rPr>
              <a:t>posilování schopnosti činit rozhodnutí (sense of agency) - </a:t>
            </a:r>
            <a:r>
              <a:rPr lang="en-US" sz="2000">
                <a:solidFill>
                  <a:srgbClr val="504C44"/>
                </a:solidFill>
                <a:latin typeface="Inter Bold Italics"/>
              </a:rPr>
              <a:t>mám vliv na druhé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 Italics"/>
              </a:rPr>
              <a:t>mentální reprezentace</a:t>
            </a:r>
            <a:r>
              <a:rPr lang="en-US" sz="2000">
                <a:solidFill>
                  <a:srgbClr val="504C44"/>
                </a:solidFill>
                <a:latin typeface="Inter"/>
              </a:rPr>
              <a:t> - soubor poznatků o sobě, získaný introspekcí a v interpersonálním kontextu /self-koncept a ideální self-koncept, sebeúcta/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zdravé self se prožívá jako kontinuální, koherentní a oddělený celek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25953" y="2879518"/>
            <a:ext cx="6000364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ALE TAKÉ...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3627179" y="836108"/>
            <a:ext cx="1106424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17204" y="5701820"/>
            <a:ext cx="8400774" cy="5542364"/>
          </a:xfrm>
          <a:custGeom>
            <a:avLst/>
            <a:gdLst/>
            <a:ahLst/>
            <a:cxnLst/>
            <a:rect r="r" b="b" t="t" l="l"/>
            <a:pathLst>
              <a:path h="5542364" w="8400774">
                <a:moveTo>
                  <a:pt x="0" y="0"/>
                </a:moveTo>
                <a:lnTo>
                  <a:pt x="8400774" y="0"/>
                </a:lnTo>
                <a:lnTo>
                  <a:pt x="8400774" y="5542364"/>
                </a:lnTo>
                <a:lnTo>
                  <a:pt x="0" y="5542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92078" y="1880691"/>
            <a:ext cx="10763194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JAK SE TVOŘÍ “JÁ” VE VZTAZÍCH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492078" y="2885596"/>
            <a:ext cx="10886265" cy="528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John Bowlby 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univerzální lidská potřeba, odpověď na nezralost novorozence 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repertoár chování, které zajišťuje blízkost druhých osob a chování komplementární u dospělých - rozvoj emocionální vazby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cílem attachmentového chování je zajistit blízkost pečující osob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"/>
              </a:rPr>
              <a:t>dílčí cíle: bezpečná základna, bezpečný přístav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na základě raných zkušeností si dítě vytváří celý systém přesvědčení o sobě a ostatních, který mu umožňuje odhadovat chování druhých </a:t>
            </a:r>
            <a:r>
              <a:rPr lang="en-US" sz="2000">
                <a:solidFill>
                  <a:srgbClr val="504C44"/>
                </a:solidFill>
                <a:latin typeface="Inter Bold"/>
              </a:rPr>
              <a:t>a podle něj přizpůsobovat chování vlastní </a:t>
            </a:r>
          </a:p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vnitřní pracovní model self a druhých 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"/>
              </a:rPr>
              <a:t>je pečující osoba typem osoby, který citlivě odpovídá na vyjádřenou potřebu podpory a péče?</a:t>
            </a:r>
          </a:p>
          <a:p>
            <a:pPr marL="863601" indent="-287867" lvl="2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504C44"/>
                </a:solidFill>
                <a:latin typeface="Inter"/>
              </a:rPr>
              <a:t>je jedinec typem osoby, které kdokoliv poskytne pomoc?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940931" y="770048"/>
            <a:ext cx="8410950" cy="5407039"/>
          </a:xfrm>
          <a:custGeom>
            <a:avLst/>
            <a:gdLst/>
            <a:ahLst/>
            <a:cxnLst/>
            <a:rect r="r" b="b" t="t" l="l"/>
            <a:pathLst>
              <a:path h="5407039" w="8410950">
                <a:moveTo>
                  <a:pt x="0" y="0"/>
                </a:moveTo>
                <a:lnTo>
                  <a:pt x="8410950" y="0"/>
                </a:lnTo>
                <a:lnTo>
                  <a:pt x="8410950" y="5407040"/>
                </a:lnTo>
                <a:lnTo>
                  <a:pt x="0" y="54070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00961" y="3068916"/>
            <a:ext cx="10185990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INTERINDIVIDUÁLNÍ ROZDÍLY V ATTACHMENTU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6461" y="4504917"/>
            <a:ext cx="10794091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základem jsou zobecněná přesvědčení, vyplývající ze zkušenosti s kvalitou péče attachmentových figur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podstatnou měrou ovlivňuje prožívání vztahovovosti v dopělosti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"/>
              </a:rPr>
              <a:t>Mary Ainsworth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77482" y="7151813"/>
            <a:ext cx="4585488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"/>
              </a:rPr>
              <a:t>zdánlivě bez úzkosti při separaci, vyhýbá se kontaktu s matkou po jejím návratu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77482" y="6234238"/>
            <a:ext cx="3686433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>
                <a:solidFill>
                  <a:srgbClr val="504C44"/>
                </a:solidFill>
                <a:latin typeface="Inter Bold"/>
              </a:rPr>
              <a:t>Vyhýbavá vazba (avoidant attachment)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849017" y="6234238"/>
            <a:ext cx="3790946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>
                <a:solidFill>
                  <a:srgbClr val="504C44"/>
                </a:solidFill>
                <a:latin typeface="Inter Bold"/>
              </a:rPr>
              <a:t>Bezpečná vazba (secure attachment)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820552" y="6234238"/>
            <a:ext cx="543874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>
                <a:solidFill>
                  <a:srgbClr val="504C44"/>
                </a:solidFill>
                <a:latin typeface="Inter Bold"/>
              </a:rPr>
              <a:t>Úzkostně-ambivalentní vazba (anxious-ambivalent attachment)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849017" y="7047038"/>
            <a:ext cx="4585488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"/>
              </a:rPr>
              <a:t>za přítomnosti matky se aktivně věnuje exploraci, při odchodu je úzkostné, po návratu se těší z přítomnosti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820552" y="7047038"/>
            <a:ext cx="4585488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"/>
              </a:rPr>
              <a:t>dítě reaguje pláčem, úzkostí, vztekem, za její přítomnosti je matkou natolik zaujato, že přehlíží své okolí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89861" y="1028700"/>
            <a:ext cx="11397298" cy="8229600"/>
            <a:chOff x="0" y="0"/>
            <a:chExt cx="3001758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01757" cy="2167467"/>
            </a:xfrm>
            <a:custGeom>
              <a:avLst/>
              <a:gdLst/>
              <a:ahLst/>
              <a:cxnLst/>
              <a:rect r="r" b="b" t="t" l="l"/>
              <a:pathLst>
                <a:path h="2167467" w="3001757">
                  <a:moveTo>
                    <a:pt x="0" y="0"/>
                  </a:moveTo>
                  <a:lnTo>
                    <a:pt x="3001757" y="0"/>
                  </a:lnTo>
                  <a:lnTo>
                    <a:pt x="3001757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1EDE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3001758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712034" y="3475768"/>
            <a:ext cx="5359882" cy="3751917"/>
          </a:xfrm>
          <a:custGeom>
            <a:avLst/>
            <a:gdLst/>
            <a:ahLst/>
            <a:cxnLst/>
            <a:rect r="r" b="b" t="t" l="l"/>
            <a:pathLst>
              <a:path h="3751917" w="5359882">
                <a:moveTo>
                  <a:pt x="0" y="0"/>
                </a:moveTo>
                <a:lnTo>
                  <a:pt x="5359882" y="0"/>
                </a:lnTo>
                <a:lnTo>
                  <a:pt x="5359882" y="3751917"/>
                </a:lnTo>
                <a:lnTo>
                  <a:pt x="0" y="37519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251785" y="2992640"/>
            <a:ext cx="5632186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ATTACHMENT VDOSPĚLOSTI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251785" y="4800864"/>
            <a:ext cx="7780720" cy="387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 Italics"/>
              </a:rPr>
              <a:t>Vyhýbavý attachment</a:t>
            </a:r>
            <a:r>
              <a:rPr lang="en-US" sz="2000">
                <a:solidFill>
                  <a:srgbClr val="504C44"/>
                </a:solidFill>
                <a:latin typeface="Inter"/>
              </a:rPr>
              <a:t> - strach z intimity, tendence udržovat odstup, zejména v ohrožujících situacích, vyhýbání se sebeodhalení. Časté zkušenosti s odmítavým postojem matky, kompenzace přehnanou nezávislostí a jinými aktivitami (např. pracovními.)</a:t>
            </a:r>
          </a:p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 Italics"/>
              </a:rPr>
              <a:t>Úzkostně vyhýbavý attachment</a:t>
            </a:r>
            <a:r>
              <a:rPr lang="en-US" sz="2000">
                <a:solidFill>
                  <a:srgbClr val="504C44"/>
                </a:solidFill>
                <a:latin typeface="Inter"/>
              </a:rPr>
              <a:t> - nedůvěra v citlivost druhých, nadměrná koncentrace na udržování blízkosti, obsesivní zaměstnávání se partnerovou citlivostí, žárlivost, silně prožívané rozpady vztahů. Inkonzistentní péče blízkých osob.</a:t>
            </a:r>
          </a:p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 Italics"/>
              </a:rPr>
              <a:t>Bezpečný attachment - </a:t>
            </a:r>
            <a:r>
              <a:rPr lang="en-US" sz="2000">
                <a:solidFill>
                  <a:srgbClr val="504C44"/>
                </a:solidFill>
                <a:latin typeface="Inter"/>
              </a:rPr>
              <a:t>sebeodhalení, otevřenost, vyhledávání blízkosti.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251785" y="4411460"/>
            <a:ext cx="202914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Hazan, Shaver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89861" y="1028700"/>
            <a:ext cx="11397298" cy="8229600"/>
            <a:chOff x="0" y="0"/>
            <a:chExt cx="3001758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01757" cy="2167467"/>
            </a:xfrm>
            <a:custGeom>
              <a:avLst/>
              <a:gdLst/>
              <a:ahLst/>
              <a:cxnLst/>
              <a:rect r="r" b="b" t="t" l="l"/>
              <a:pathLst>
                <a:path h="2167467" w="3001757">
                  <a:moveTo>
                    <a:pt x="0" y="0"/>
                  </a:moveTo>
                  <a:lnTo>
                    <a:pt x="3001757" y="0"/>
                  </a:lnTo>
                  <a:lnTo>
                    <a:pt x="3001757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1EDE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3001758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167695" y="5502539"/>
            <a:ext cx="6560401" cy="4297867"/>
          </a:xfrm>
          <a:custGeom>
            <a:avLst/>
            <a:gdLst/>
            <a:ahLst/>
            <a:cxnLst/>
            <a:rect r="r" b="b" t="t" l="l"/>
            <a:pathLst>
              <a:path h="4297867" w="6560401">
                <a:moveTo>
                  <a:pt x="0" y="0"/>
                </a:moveTo>
                <a:lnTo>
                  <a:pt x="6560400" y="0"/>
                </a:lnTo>
                <a:lnTo>
                  <a:pt x="6560400" y="4297867"/>
                </a:lnTo>
                <a:lnTo>
                  <a:pt x="0" y="4297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167695" y="1133214"/>
            <a:ext cx="6659210" cy="4170810"/>
          </a:xfrm>
          <a:custGeom>
            <a:avLst/>
            <a:gdLst/>
            <a:ahLst/>
            <a:cxnLst/>
            <a:rect r="r" b="b" t="t" l="l"/>
            <a:pathLst>
              <a:path h="4170810" w="6659210">
                <a:moveTo>
                  <a:pt x="0" y="0"/>
                </a:moveTo>
                <a:lnTo>
                  <a:pt x="6659210" y="0"/>
                </a:lnTo>
                <a:lnTo>
                  <a:pt x="6659210" y="4170809"/>
                </a:lnTo>
                <a:lnTo>
                  <a:pt x="0" y="41708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251785" y="2992640"/>
            <a:ext cx="5632186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799">
                <a:solidFill>
                  <a:srgbClr val="504C44"/>
                </a:solidFill>
                <a:latin typeface="Baskerville Display PT"/>
              </a:rPr>
              <a:t>ATTACHMENT VDOSPĚLOSTI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251785" y="4411460"/>
            <a:ext cx="432844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504C44"/>
                </a:solidFill>
                <a:latin typeface="Inter Bold"/>
              </a:rPr>
              <a:t>Bartholomew, Horowitz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251785" y="4800864"/>
            <a:ext cx="6825168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 Bold Italics"/>
              </a:rPr>
              <a:t>Model self (závislost)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504C44"/>
                </a:solidFill>
                <a:latin typeface="Inter Bold Italics"/>
              </a:rPr>
              <a:t>Model duhých (vyhýbavost)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DAF0yFMZdXw</dc:identifier>
  <dcterms:modified xsi:type="dcterms:W3CDTF">2011-08-01T06:04:30Z</dcterms:modified>
  <cp:revision>1</cp:revision>
  <dc:title>Partnerské vztahy u hraniční poruchy osobnosti</dc:title>
</cp:coreProperties>
</file>